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Lst>
  <p:notesMasterIdLst>
    <p:notesMasterId r:id="rId38"/>
  </p:notesMasterIdLst>
  <p:sldIdLst>
    <p:sldId id="1075" r:id="rId6"/>
    <p:sldId id="1248" r:id="rId7"/>
    <p:sldId id="1278" r:id="rId8"/>
    <p:sldId id="1277" r:id="rId9"/>
    <p:sldId id="1000" r:id="rId10"/>
    <p:sldId id="1275" r:id="rId11"/>
    <p:sldId id="1254" r:id="rId12"/>
    <p:sldId id="1163" r:id="rId13"/>
    <p:sldId id="1048" r:id="rId14"/>
    <p:sldId id="1262" r:id="rId15"/>
    <p:sldId id="1263" r:id="rId16"/>
    <p:sldId id="1043" r:id="rId17"/>
    <p:sldId id="917" r:id="rId18"/>
    <p:sldId id="1269" r:id="rId19"/>
    <p:sldId id="872" r:id="rId20"/>
    <p:sldId id="1271" r:id="rId21"/>
    <p:sldId id="1258" r:id="rId22"/>
    <p:sldId id="1010" r:id="rId23"/>
    <p:sldId id="1209" r:id="rId24"/>
    <p:sldId id="1261" r:id="rId25"/>
    <p:sldId id="864" r:id="rId26"/>
    <p:sldId id="972" r:id="rId27"/>
    <p:sldId id="973" r:id="rId28"/>
    <p:sldId id="329" r:id="rId29"/>
    <p:sldId id="326" r:id="rId30"/>
    <p:sldId id="359" r:id="rId31"/>
    <p:sldId id="327" r:id="rId32"/>
    <p:sldId id="696" r:id="rId33"/>
    <p:sldId id="748" r:id="rId34"/>
    <p:sldId id="708" r:id="rId35"/>
    <p:sldId id="987" r:id="rId36"/>
    <p:sldId id="1023" r:id="rId37"/>
  </p:sldIdLst>
  <p:sldSz cx="12192000" cy="6858000"/>
  <p:notesSz cx="9874250"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95EFFE3-292C-4E1A-A3FD-6B83B193663F}">
          <p14:sldIdLst>
            <p14:sldId id="1075"/>
            <p14:sldId id="1248"/>
            <p14:sldId id="1278"/>
            <p14:sldId id="1277"/>
            <p14:sldId id="1000"/>
            <p14:sldId id="1275"/>
            <p14:sldId id="1254"/>
            <p14:sldId id="1163"/>
            <p14:sldId id="1048"/>
            <p14:sldId id="1262"/>
            <p14:sldId id="1263"/>
            <p14:sldId id="1043"/>
            <p14:sldId id="917"/>
            <p14:sldId id="1269"/>
            <p14:sldId id="872"/>
            <p14:sldId id="1271"/>
            <p14:sldId id="1258"/>
            <p14:sldId id="1010"/>
            <p14:sldId id="1209"/>
            <p14:sldId id="1261"/>
            <p14:sldId id="864"/>
            <p14:sldId id="972"/>
            <p14:sldId id="973"/>
            <p14:sldId id="329"/>
            <p14:sldId id="326"/>
            <p14:sldId id="359"/>
            <p14:sldId id="327"/>
            <p14:sldId id="696"/>
            <p14:sldId id="748"/>
            <p14:sldId id="708"/>
            <p14:sldId id="987"/>
            <p14:sldId id="1023"/>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70B5C-7561-4ABC-6C6E-00C7CF1B4FCC}" name="Kerstin Lettner" initials="KL" userId="S::klettner@starface.com::6f9d386e-2dc1-4a41-bc39-37df9f653c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0C2544"/>
    <a:srgbClr val="F46F0D"/>
    <a:srgbClr val="081B30"/>
    <a:srgbClr val="F59B0A"/>
    <a:srgbClr val="EDEDED"/>
    <a:srgbClr val="000000"/>
    <a:srgbClr val="081A31"/>
    <a:srgbClr val="0A1F38"/>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87544" autoAdjust="0"/>
  </p:normalViewPr>
  <p:slideViewPr>
    <p:cSldViewPr snapToGrid="0">
      <p:cViewPr varScale="1">
        <p:scale>
          <a:sx n="137" d="100"/>
          <a:sy n="137" d="100"/>
        </p:scale>
        <p:origin x="704" y="92"/>
      </p:cViewPr>
      <p:guideLst>
        <p:guide orient="horz" pos="2183"/>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65" d="100"/>
        <a:sy n="165" d="100"/>
      </p:scale>
      <p:origin x="0" y="-5544"/>
    </p:cViewPr>
  </p:sorterViewPr>
  <p:notesViewPr>
    <p:cSldViewPr snapToGrid="0">
      <p:cViewPr varScale="1">
        <p:scale>
          <a:sx n="81" d="100"/>
          <a:sy n="81" d="100"/>
        </p:scale>
        <p:origin x="391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279919" cy="340265"/>
          </a:xfrm>
          <a:prstGeom prst="rect">
            <a:avLst/>
          </a:prstGeom>
        </p:spPr>
        <p:txBody>
          <a:bodyPr vert="horz" lIns="91175" tIns="45587" rIns="91175" bIns="45587" rtlCol="0"/>
          <a:lstStyle>
            <a:lvl1pPr algn="l">
              <a:defRPr sz="1200"/>
            </a:lvl1pPr>
          </a:lstStyle>
          <a:p>
            <a:endParaRPr lang="de-DE"/>
          </a:p>
        </p:txBody>
      </p:sp>
      <p:sp>
        <p:nvSpPr>
          <p:cNvPr id="3" name="Datumsplatzhalter 2"/>
          <p:cNvSpPr>
            <a:spLocks noGrp="1"/>
          </p:cNvSpPr>
          <p:nvPr>
            <p:ph type="dt" idx="1"/>
          </p:nvPr>
        </p:nvSpPr>
        <p:spPr>
          <a:xfrm>
            <a:off x="5592026" y="0"/>
            <a:ext cx="4279919" cy="340265"/>
          </a:xfrm>
          <a:prstGeom prst="rect">
            <a:avLst/>
          </a:prstGeom>
        </p:spPr>
        <p:txBody>
          <a:bodyPr vert="horz" lIns="91175" tIns="45587" rIns="91175" bIns="45587" rtlCol="0"/>
          <a:lstStyle>
            <a:lvl1pPr algn="r">
              <a:defRPr sz="1200"/>
            </a:lvl1pPr>
          </a:lstStyle>
          <a:p>
            <a:fld id="{10BFB7FA-9D43-463A-924A-DC88F7148BC8}" type="datetimeFigureOut">
              <a:rPr lang="de-DE" smtClean="0"/>
              <a:t>14.03.2023</a:t>
            </a:fld>
            <a:endParaRPr lang="de-DE"/>
          </a:p>
        </p:txBody>
      </p:sp>
      <p:sp>
        <p:nvSpPr>
          <p:cNvPr id="4" name="Folienbildplatzhalter 3"/>
          <p:cNvSpPr>
            <a:spLocks noGrp="1" noRot="1" noChangeAspect="1"/>
          </p:cNvSpPr>
          <p:nvPr>
            <p:ph type="sldImg" idx="2"/>
          </p:nvPr>
        </p:nvSpPr>
        <p:spPr>
          <a:xfrm>
            <a:off x="2898775" y="850900"/>
            <a:ext cx="4076700" cy="2293938"/>
          </a:xfrm>
          <a:prstGeom prst="rect">
            <a:avLst/>
          </a:prstGeom>
          <a:noFill/>
          <a:ln w="12700">
            <a:solidFill>
              <a:prstClr val="black"/>
            </a:solidFill>
          </a:ln>
        </p:spPr>
        <p:txBody>
          <a:bodyPr vert="horz" lIns="91175" tIns="45587" rIns="91175" bIns="45587" rtlCol="0" anchor="ctr"/>
          <a:lstStyle/>
          <a:p>
            <a:endParaRPr lang="de-DE"/>
          </a:p>
        </p:txBody>
      </p:sp>
      <p:sp>
        <p:nvSpPr>
          <p:cNvPr id="5" name="Notizenplatzhalter 4"/>
          <p:cNvSpPr>
            <a:spLocks noGrp="1"/>
          </p:cNvSpPr>
          <p:nvPr>
            <p:ph type="body" sz="quarter" idx="3"/>
          </p:nvPr>
        </p:nvSpPr>
        <p:spPr>
          <a:xfrm>
            <a:off x="986966" y="3271103"/>
            <a:ext cx="7900322" cy="2676455"/>
          </a:xfrm>
          <a:prstGeom prst="rect">
            <a:avLst/>
          </a:prstGeom>
        </p:spPr>
        <p:txBody>
          <a:bodyPr vert="horz" lIns="91175" tIns="45587" rIns="91175" bIns="4558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457410"/>
            <a:ext cx="4279919" cy="340265"/>
          </a:xfrm>
          <a:prstGeom prst="rect">
            <a:avLst/>
          </a:prstGeom>
        </p:spPr>
        <p:txBody>
          <a:bodyPr vert="horz" lIns="91175" tIns="45587" rIns="91175" bIns="45587" rtlCol="0" anchor="b"/>
          <a:lstStyle>
            <a:lvl1pPr algn="l">
              <a:defRPr sz="1200"/>
            </a:lvl1pPr>
          </a:lstStyle>
          <a:p>
            <a:endParaRPr lang="de-DE"/>
          </a:p>
        </p:txBody>
      </p:sp>
      <p:sp>
        <p:nvSpPr>
          <p:cNvPr id="7" name="Foliennummernplatzhalter 6"/>
          <p:cNvSpPr>
            <a:spLocks noGrp="1"/>
          </p:cNvSpPr>
          <p:nvPr>
            <p:ph type="sldNum" sz="quarter" idx="5"/>
          </p:nvPr>
        </p:nvSpPr>
        <p:spPr>
          <a:xfrm>
            <a:off x="5592026" y="6457410"/>
            <a:ext cx="4279919" cy="340265"/>
          </a:xfrm>
          <a:prstGeom prst="rect">
            <a:avLst/>
          </a:prstGeom>
        </p:spPr>
        <p:txBody>
          <a:bodyPr vert="horz" lIns="91175" tIns="45587" rIns="91175" bIns="45587" rtlCol="0" anchor="b"/>
          <a:lstStyle>
            <a:lvl1pPr algn="r">
              <a:defRPr sz="1200"/>
            </a:lvl1pPr>
          </a:lstStyle>
          <a:p>
            <a:fld id="{70DBA8DA-0431-4097-BE95-E02DF3925DFD}" type="slidenum">
              <a:rPr lang="de-DE" smtClean="0"/>
              <a:t>‹Nr.›</a:t>
            </a:fld>
            <a:endParaRPr lang="de-DE"/>
          </a:p>
        </p:txBody>
      </p:sp>
    </p:spTree>
    <p:extLst>
      <p:ext uri="{BB962C8B-B14F-4D97-AF65-F5344CB8AC3E}">
        <p14:creationId xmlns:p14="http://schemas.microsoft.com/office/powerpoint/2010/main" val="413818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a:t>
            </a:fld>
            <a:endParaRPr lang="de-DE"/>
          </a:p>
        </p:txBody>
      </p:sp>
    </p:spTree>
    <p:extLst>
      <p:ext uri="{BB962C8B-B14F-4D97-AF65-F5344CB8AC3E}">
        <p14:creationId xmlns:p14="http://schemas.microsoft.com/office/powerpoint/2010/main" val="419732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10</a:t>
            </a:fld>
            <a:endParaRPr lang="de-DE"/>
          </a:p>
        </p:txBody>
      </p:sp>
    </p:spTree>
    <p:extLst>
      <p:ext uri="{BB962C8B-B14F-4D97-AF65-F5344CB8AC3E}">
        <p14:creationId xmlns:p14="http://schemas.microsoft.com/office/powerpoint/2010/main" val="2088403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11</a:t>
            </a:fld>
            <a:endParaRPr lang="de-DE"/>
          </a:p>
        </p:txBody>
      </p:sp>
    </p:spTree>
    <p:extLst>
      <p:ext uri="{BB962C8B-B14F-4D97-AF65-F5344CB8AC3E}">
        <p14:creationId xmlns:p14="http://schemas.microsoft.com/office/powerpoint/2010/main" val="94546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20000"/>
              </a:lnSpc>
              <a:spcBef>
                <a:spcPts val="300"/>
              </a:spcBef>
            </a:pPr>
            <a:r>
              <a:rPr lang="de-DE" sz="1200" b="1" dirty="0">
                <a:solidFill>
                  <a:schemeClr val="bg1"/>
                </a:solidFill>
                <a:latin typeface="Arial Nova Cond" panose="020B0506020202020204" pitchFamily="34" charset="0"/>
              </a:rPr>
              <a:t>STARFACE Compact </a:t>
            </a:r>
            <a:r>
              <a:rPr lang="de-DE" sz="1200" dirty="0">
                <a:solidFill>
                  <a:schemeClr val="bg1"/>
                </a:solidFill>
                <a:latin typeface="Arial Nova Cond" panose="020B0506020202020204" pitchFamily="34" charset="0"/>
              </a:rPr>
              <a:t>– bis 20 User</a:t>
            </a:r>
          </a:p>
          <a:p>
            <a:pPr>
              <a:lnSpc>
                <a:spcPct val="120000"/>
              </a:lnSpc>
              <a:spcBef>
                <a:spcPts val="300"/>
              </a:spcBef>
            </a:pPr>
            <a:r>
              <a:rPr lang="de-DE" b="0" i="0" dirty="0">
                <a:solidFill>
                  <a:srgbClr val="081B30"/>
                </a:solidFill>
                <a:effectLst/>
                <a:latin typeface="Roboto" panose="02000000000000000000" pitchFamily="2" charset="0"/>
              </a:rPr>
              <a:t>Die Compact ist für bis zu 20 User geeignet und verfügt über alle Feature der STARFACE </a:t>
            </a:r>
            <a:r>
              <a:rPr lang="de-DE" b="0" i="0" dirty="0" err="1">
                <a:solidFill>
                  <a:srgbClr val="081B30"/>
                </a:solidFill>
                <a:effectLst/>
                <a:latin typeface="Roboto" panose="02000000000000000000" pitchFamily="2" charset="0"/>
              </a:rPr>
              <a:t>Appliances</a:t>
            </a:r>
            <a:r>
              <a:rPr lang="de-DE" b="0" i="0" dirty="0">
                <a:solidFill>
                  <a:srgbClr val="081B30"/>
                </a:solidFill>
                <a:effectLst/>
                <a:latin typeface="Roboto" panose="02000000000000000000" pitchFamily="2" charset="0"/>
              </a:rPr>
              <a:t>. Telefoniert wird über ISDN, VoIP und analog. Die Telefonanlagen Hardware eignet sich ideal für kleine Unternehmen.</a:t>
            </a:r>
            <a:endParaRPr lang="de-DE" sz="1200" dirty="0">
              <a:solidFill>
                <a:schemeClr val="bg1"/>
              </a:solidFill>
              <a:latin typeface="Arial Nova Cond" panose="020B0506020202020204" pitchFamily="34" charset="0"/>
            </a:endParaRPr>
          </a:p>
          <a:p>
            <a:pPr algn="l"/>
            <a:r>
              <a:rPr lang="de-DE" b="1" i="0" dirty="0">
                <a:solidFill>
                  <a:srgbClr val="081B30"/>
                </a:solidFill>
                <a:effectLst/>
                <a:latin typeface="Proxima Nova"/>
              </a:rPr>
              <a:t>STARFACE</a:t>
            </a:r>
            <a:r>
              <a:rPr lang="de-DE" b="0" i="0" dirty="0">
                <a:solidFill>
                  <a:srgbClr val="081B30"/>
                </a:solidFill>
                <a:effectLst/>
                <a:latin typeface="Proxima Nova"/>
              </a:rPr>
              <a:t> </a:t>
            </a:r>
            <a:r>
              <a:rPr lang="de-DE" b="1" i="0" dirty="0">
                <a:solidFill>
                  <a:srgbClr val="081B30"/>
                </a:solidFill>
                <a:effectLst/>
                <a:latin typeface="Proxima Nova"/>
              </a:rPr>
              <a:t>Compact SIP</a:t>
            </a:r>
            <a:r>
              <a:rPr lang="de-DE" b="0" i="0" dirty="0">
                <a:solidFill>
                  <a:srgbClr val="081B30"/>
                </a:solidFill>
                <a:effectLst/>
                <a:latin typeface="Proxima Nova"/>
              </a:rPr>
              <a:t>.</a:t>
            </a:r>
          </a:p>
          <a:p>
            <a:pPr algn="l"/>
            <a:r>
              <a:rPr lang="de-DE" b="0" i="0" dirty="0">
                <a:solidFill>
                  <a:srgbClr val="081B30"/>
                </a:solidFill>
                <a:effectLst/>
                <a:latin typeface="Roboto" panose="02000000000000000000" pitchFamily="2" charset="0"/>
              </a:rPr>
              <a:t>Unsere Compact SIP Appliance unterstützt ebenfalls das breite Feature-Sortiment wie die etablierte STARFACE Appliance Compact – verzichtet aber auf die bislang standardmäßig vorhandenen zwei ISDN- und vier Analog-FXS-Ports. Die SIP-Appliance ist für bis zu 20 User ausgelegt und ermöglicht es selbst kleinsten Betrieben, einfach und schnell von den Möglichkeiten moderner Business-Telefonie zu profitieren.</a:t>
            </a:r>
          </a:p>
          <a:p>
            <a:pPr>
              <a:lnSpc>
                <a:spcPct val="120000"/>
              </a:lnSpc>
              <a:spcBef>
                <a:spcPts val="300"/>
              </a:spcBef>
            </a:pPr>
            <a:r>
              <a:rPr lang="de-DE" sz="1200" b="1" dirty="0">
                <a:solidFill>
                  <a:schemeClr val="bg1"/>
                </a:solidFill>
                <a:latin typeface="Arial Nova Cond" panose="020B0506020202020204" pitchFamily="34" charset="0"/>
              </a:rPr>
              <a:t>STARFACE </a:t>
            </a:r>
            <a:r>
              <a:rPr lang="de-DE" sz="1200" b="1" dirty="0" err="1">
                <a:solidFill>
                  <a:schemeClr val="bg1"/>
                </a:solidFill>
                <a:latin typeface="Arial Nova Cond" panose="020B0506020202020204" pitchFamily="34" charset="0"/>
              </a:rPr>
              <a:t>Advanced</a:t>
            </a:r>
            <a:r>
              <a:rPr lang="de-DE" sz="1200" b="1" dirty="0">
                <a:solidFill>
                  <a:schemeClr val="bg1"/>
                </a:solidFill>
                <a:latin typeface="Arial Nova Cond" panose="020B0506020202020204" pitchFamily="34" charset="0"/>
              </a:rPr>
              <a:t> </a:t>
            </a:r>
            <a:r>
              <a:rPr lang="de-DE" sz="1200" dirty="0">
                <a:solidFill>
                  <a:schemeClr val="bg1"/>
                </a:solidFill>
                <a:latin typeface="Arial Nova Cond" panose="020B0506020202020204" pitchFamily="34" charset="0"/>
              </a:rPr>
              <a:t>– bis 80 User</a:t>
            </a:r>
          </a:p>
          <a:p>
            <a:pPr algn="l"/>
            <a:r>
              <a:rPr lang="de-DE" b="0" i="0" dirty="0">
                <a:solidFill>
                  <a:srgbClr val="081B30"/>
                </a:solidFill>
                <a:effectLst/>
                <a:latin typeface="Roboto" panose="02000000000000000000" pitchFamily="2" charset="0"/>
              </a:rPr>
              <a:t>Die 19 Zoll-große Telefonanlagen Hardware ist für Unternehmen mit bis zu 80 Mitarbeitenden ausgelegt. Dank eines integrierten Primärmultiplex können bis zu 38 Calls gleichzeitig über ISDN getätigt werden.</a:t>
            </a:r>
          </a:p>
          <a:p>
            <a:pPr>
              <a:lnSpc>
                <a:spcPct val="120000"/>
              </a:lnSpc>
              <a:spcBef>
                <a:spcPts val="300"/>
              </a:spcBef>
            </a:pPr>
            <a:r>
              <a:rPr lang="de-DE" sz="1200" b="1" dirty="0">
                <a:solidFill>
                  <a:schemeClr val="bg1"/>
                </a:solidFill>
                <a:latin typeface="Arial Nova Cond" panose="020B0506020202020204" pitchFamily="34" charset="0"/>
              </a:rPr>
              <a:t>STARFACE Enterprise </a:t>
            </a:r>
            <a:r>
              <a:rPr lang="de-DE" sz="1200" dirty="0">
                <a:solidFill>
                  <a:schemeClr val="bg1"/>
                </a:solidFill>
                <a:latin typeface="Arial Nova Cond" panose="020B0506020202020204" pitchFamily="34" charset="0"/>
              </a:rPr>
              <a:t>– bis 750 User</a:t>
            </a:r>
          </a:p>
          <a:p>
            <a:pPr>
              <a:lnSpc>
                <a:spcPct val="120000"/>
              </a:lnSpc>
              <a:spcBef>
                <a:spcPts val="300"/>
              </a:spcBef>
            </a:pPr>
            <a:r>
              <a:rPr lang="de-DE" b="0" i="0" dirty="0">
                <a:solidFill>
                  <a:srgbClr val="081B30"/>
                </a:solidFill>
                <a:effectLst/>
                <a:latin typeface="Roboto" panose="02000000000000000000" pitchFamily="2" charset="0"/>
              </a:rPr>
              <a:t>Die Hardware Appliance eignet sich für Unternehmen mit bis zu 750 Mitarbeitenden. Sie ist darauf ausgelegt, eine Vielzahl an Anrufen im gleichen Zeitraum zu managen. Daher eignet sich die Enterprise gut für Callcenter und Dienstleister, die im Auftrag von </a:t>
            </a:r>
            <a:r>
              <a:rPr lang="de-DE" b="0" i="0" dirty="0" err="1">
                <a:solidFill>
                  <a:srgbClr val="081B30"/>
                </a:solidFill>
                <a:effectLst/>
                <a:latin typeface="Roboto" panose="02000000000000000000" pitchFamily="2" charset="0"/>
              </a:rPr>
              <a:t>Kund:innen</a:t>
            </a:r>
            <a:r>
              <a:rPr lang="de-DE" b="0" i="0" dirty="0">
                <a:solidFill>
                  <a:srgbClr val="081B30"/>
                </a:solidFill>
                <a:effectLst/>
                <a:latin typeface="Roboto" panose="02000000000000000000" pitchFamily="2" charset="0"/>
              </a:rPr>
              <a:t> telefonieren.</a:t>
            </a:r>
          </a:p>
          <a:p>
            <a:pPr>
              <a:lnSpc>
                <a:spcPct val="120000"/>
              </a:lnSpc>
              <a:spcBef>
                <a:spcPts val="300"/>
              </a:spcBef>
            </a:pPr>
            <a:r>
              <a:rPr lang="de-DE" sz="1200" b="1" dirty="0">
                <a:solidFill>
                  <a:schemeClr val="bg1"/>
                </a:solidFill>
                <a:latin typeface="Arial Nova Cond" panose="020B0506020202020204" pitchFamily="34" charset="0"/>
              </a:rPr>
              <a:t>STARFACE Platinum </a:t>
            </a:r>
            <a:r>
              <a:rPr lang="de-DE" sz="1200" dirty="0">
                <a:solidFill>
                  <a:schemeClr val="bg1"/>
                </a:solidFill>
                <a:latin typeface="Arial Nova Cond" panose="020B0506020202020204" pitchFamily="34" charset="0"/>
              </a:rPr>
              <a:t>– bis 3.000 User</a:t>
            </a:r>
          </a:p>
          <a:p>
            <a:pPr>
              <a:lnSpc>
                <a:spcPct val="120000"/>
              </a:lnSpc>
              <a:spcBef>
                <a:spcPts val="300"/>
              </a:spcBef>
            </a:pPr>
            <a:r>
              <a:rPr lang="de-DE" b="0" i="0" dirty="0">
                <a:solidFill>
                  <a:srgbClr val="081B30"/>
                </a:solidFill>
                <a:effectLst/>
                <a:latin typeface="Roboto" panose="02000000000000000000" pitchFamily="2" charset="0"/>
              </a:rPr>
              <a:t>Die Leistungsdaten überzeugen: Bis zu 2.895 User, 360 parallel laufende Calls über ISDN, unbegrenzte Anzahl paralleler Gespräche mit VoIP und zwei redundante Netzteile sorgen für eine hohe Ausfallsicherheit.</a:t>
            </a:r>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12</a:t>
            </a:fld>
            <a:endParaRPr lang="de-DE"/>
          </a:p>
        </p:txBody>
      </p:sp>
    </p:spTree>
    <p:extLst>
      <p:ext uri="{BB962C8B-B14F-4D97-AF65-F5344CB8AC3E}">
        <p14:creationId xmlns:p14="http://schemas.microsoft.com/office/powerpoint/2010/main" val="400933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Profil, Statusinfo: </a:t>
            </a:r>
            <a:r>
              <a:rPr lang="de-DE" sz="1200" cap="none" dirty="0">
                <a:solidFill>
                  <a:srgbClr val="0C2544"/>
                </a:solidFill>
                <a:latin typeface="Arial Nova Cond" panose="020B0506020202020204" pitchFamily="34" charset="0"/>
              </a:rPr>
              <a:t>Über die QAB lassen sich benötigte Funktionen und Fenster aktivieren und der eigene Status setzen.</a:t>
            </a: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Call Manager: </a:t>
            </a:r>
            <a:r>
              <a:rPr lang="de-DE" sz="1200" cap="none" dirty="0">
                <a:solidFill>
                  <a:srgbClr val="0C2544"/>
                </a:solidFill>
                <a:latin typeface="Arial Nova Cond" panose="020B0506020202020204" pitchFamily="34" charset="0"/>
              </a:rPr>
              <a:t>Einfaches Handling, auch per Drag &amp; Drop, von Anrufen selbst in komplexen Situationen und Konferenzen.</a:t>
            </a: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Chat: </a:t>
            </a:r>
            <a:r>
              <a:rPr lang="de-DE" sz="1200" cap="none" dirty="0">
                <a:solidFill>
                  <a:srgbClr val="0C2544"/>
                </a:solidFill>
                <a:latin typeface="Arial Nova Cond" panose="020B0506020202020204" pitchFamily="34" charset="0"/>
              </a:rPr>
              <a:t>Kontakte aus den persönlichen Funktionstasten per Drag &amp; Drop auf das Messaging-Fenster ziehen, um einen Dialog zu initiieren.</a:t>
            </a:r>
            <a:endParaRPr lang="de-DE" sz="1200" b="1" cap="none" dirty="0">
              <a:solidFill>
                <a:srgbClr val="0C2544"/>
              </a:solidFill>
              <a:latin typeface="Arial Nova Cond" panose="020B0506020202020204" pitchFamily="34" charset="0"/>
            </a:endParaRP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Funktionstasten: </a:t>
            </a:r>
            <a:r>
              <a:rPr lang="de-DE" sz="1200" cap="none" dirty="0">
                <a:solidFill>
                  <a:srgbClr val="0C2544"/>
                </a:solidFill>
                <a:latin typeface="Arial Nova Cond" panose="020B0506020202020204" pitchFamily="34" charset="0"/>
              </a:rPr>
              <a:t>Zeigen den Telefon- und Chat-Status der gesetzten Kontakte an und ermöglichen schnelle Interaktionen, wie z.B. Anrufen, Chatten oder Datei senden.</a:t>
            </a: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Videotelefonie: </a:t>
            </a:r>
            <a:r>
              <a:rPr lang="de-DE" sz="1200" cap="none" dirty="0">
                <a:solidFill>
                  <a:srgbClr val="0C2544"/>
                </a:solidFill>
                <a:latin typeface="Arial Nova Cond" panose="020B0506020202020204" pitchFamily="34" charset="0"/>
              </a:rPr>
              <a:t>Von Angesicht zu Angesicht – Direkte Kommunikation per Video Call.</a:t>
            </a:r>
            <a:endParaRPr lang="de-DE" sz="1200" b="1" cap="none" dirty="0">
              <a:solidFill>
                <a:srgbClr val="0C2544"/>
              </a:solidFill>
              <a:latin typeface="Arial Nova Cond" panose="020B0506020202020204" pitchFamily="34" charset="0"/>
            </a:endParaRPr>
          </a:p>
          <a:p>
            <a:pPr>
              <a:lnSpc>
                <a:spcPct val="85000"/>
              </a:lnSpc>
              <a:spcBef>
                <a:spcPts val="1200"/>
              </a:spcBef>
              <a:spcAft>
                <a:spcPts val="600"/>
              </a:spcAft>
              <a:buClr>
                <a:srgbClr val="F59B00"/>
              </a:buClr>
              <a:buSzPct val="100000"/>
            </a:pPr>
            <a:r>
              <a:rPr lang="de-DE" sz="1200" b="1" cap="none" dirty="0" err="1">
                <a:solidFill>
                  <a:srgbClr val="0C2544"/>
                </a:solidFill>
                <a:latin typeface="Arial Nova Cond" panose="020B0506020202020204" pitchFamily="34" charset="0"/>
              </a:rPr>
              <a:t>Doorline</a:t>
            </a:r>
            <a:r>
              <a:rPr lang="de-DE" sz="1200" b="1" cap="none" dirty="0">
                <a:solidFill>
                  <a:srgbClr val="0C2544"/>
                </a:solidFill>
                <a:latin typeface="Arial Nova Cond" panose="020B0506020202020204" pitchFamily="34" charset="0"/>
              </a:rPr>
              <a:t>/Webcam: </a:t>
            </a:r>
            <a:r>
              <a:rPr lang="de-DE" sz="1200" cap="none" dirty="0">
                <a:solidFill>
                  <a:srgbClr val="0C2544"/>
                </a:solidFill>
                <a:latin typeface="Arial Nova Cond" panose="020B0506020202020204" pitchFamily="34" charset="0"/>
              </a:rPr>
              <a:t>Nahtlose Einbindung von Webcams und Türsprechstellen dank offener Schnittstellen.</a:t>
            </a: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Voll </a:t>
            </a:r>
            <a:r>
              <a:rPr lang="de-DE" sz="1200" b="1" cap="none" dirty="0" err="1">
                <a:solidFill>
                  <a:srgbClr val="0C2544"/>
                </a:solidFill>
                <a:latin typeface="Arial Nova Cond" panose="020B0506020202020204" pitchFamily="34" charset="0"/>
              </a:rPr>
              <a:t>touchfähig</a:t>
            </a:r>
            <a:r>
              <a:rPr lang="de-DE" sz="1200" b="1" cap="none" dirty="0">
                <a:solidFill>
                  <a:srgbClr val="0C2544"/>
                </a:solidFill>
                <a:latin typeface="Arial Nova Cond" panose="020B0506020202020204" pitchFamily="34" charset="0"/>
              </a:rPr>
              <a:t>: </a:t>
            </a:r>
            <a:r>
              <a:rPr lang="de-DE" sz="1200" cap="none" dirty="0">
                <a:solidFill>
                  <a:srgbClr val="0C2544"/>
                </a:solidFill>
                <a:latin typeface="Arial Nova Cond" panose="020B0506020202020204" pitchFamily="34" charset="0"/>
              </a:rPr>
              <a:t>Die STARFACE App für Windows unterstützt Windows 10 und lässt sich auf Windows-Tablets bequem per Touch bedienen</a:t>
            </a:r>
          </a:p>
          <a:p>
            <a:pPr>
              <a:lnSpc>
                <a:spcPct val="85000"/>
              </a:lnSpc>
              <a:spcBef>
                <a:spcPts val="1200"/>
              </a:spcBef>
              <a:spcAft>
                <a:spcPts val="600"/>
              </a:spcAft>
              <a:buClr>
                <a:srgbClr val="F59B00"/>
              </a:buClr>
              <a:buSzPct val="100000"/>
            </a:pPr>
            <a:r>
              <a:rPr lang="de-DE" sz="1200" b="1" cap="none" dirty="0">
                <a:solidFill>
                  <a:srgbClr val="0C2544"/>
                </a:solidFill>
                <a:latin typeface="Arial Nova Cond" panose="020B0506020202020204" pitchFamily="34" charset="0"/>
              </a:rPr>
              <a:t>File Transfer: </a:t>
            </a:r>
            <a:r>
              <a:rPr lang="de-DE" sz="1200" cap="none" dirty="0">
                <a:solidFill>
                  <a:srgbClr val="0C2544"/>
                </a:solidFill>
                <a:latin typeface="Arial Nova Cond" panose="020B0506020202020204" pitchFamily="34" charset="0"/>
              </a:rPr>
              <a:t>Für effiziente Kollaboration unterstützt die STARFACE App für Windows und </a:t>
            </a:r>
            <a:r>
              <a:rPr lang="de-DE" sz="1200" cap="none" dirty="0" err="1">
                <a:solidFill>
                  <a:srgbClr val="0C2544"/>
                </a:solidFill>
                <a:latin typeface="Arial Nova Cond" panose="020B0506020202020204" pitchFamily="34" charset="0"/>
              </a:rPr>
              <a:t>macOS</a:t>
            </a:r>
            <a:r>
              <a:rPr lang="de-DE" sz="1200" cap="none" dirty="0">
                <a:solidFill>
                  <a:srgbClr val="0C2544"/>
                </a:solidFill>
                <a:latin typeface="Arial Nova Cond" panose="020B0506020202020204" pitchFamily="34" charset="0"/>
              </a:rPr>
              <a:t> ein komfortables File-Transfer-Feature.</a:t>
            </a:r>
          </a:p>
          <a:p>
            <a:pPr>
              <a:lnSpc>
                <a:spcPct val="85000"/>
              </a:lnSpc>
              <a:spcBef>
                <a:spcPts val="1200"/>
              </a:spcBef>
              <a:spcAft>
                <a:spcPts val="600"/>
              </a:spcAft>
              <a:buClr>
                <a:srgbClr val="F59B00"/>
              </a:buClr>
              <a:buSzPct val="100000"/>
            </a:pPr>
            <a:endParaRPr lang="de-DE" sz="1200" cap="none" dirty="0">
              <a:solidFill>
                <a:srgbClr val="0C2544"/>
              </a:solidFill>
              <a:latin typeface="Arial Nova Cond" panose="020B0506020202020204" pitchFamily="34" charset="0"/>
            </a:endParaRPr>
          </a:p>
          <a:p>
            <a:pPr>
              <a:lnSpc>
                <a:spcPct val="85000"/>
              </a:lnSpc>
              <a:spcBef>
                <a:spcPts val="1200"/>
              </a:spcBef>
              <a:spcAft>
                <a:spcPts val="600"/>
              </a:spcAft>
              <a:buClr>
                <a:srgbClr val="F59B00"/>
              </a:buClr>
              <a:buSzPct val="100000"/>
            </a:pPr>
            <a:endParaRPr lang="de-DE" sz="1200" b="1" cap="none" dirty="0">
              <a:solidFill>
                <a:srgbClr val="0C2544"/>
              </a:solidFill>
              <a:latin typeface="Arial Nova Cond" panose="020B0506020202020204" pitchFamily="34" charset="0"/>
            </a:endParaRPr>
          </a:p>
          <a:p>
            <a:pPr>
              <a:lnSpc>
                <a:spcPct val="85000"/>
              </a:lnSpc>
              <a:spcBef>
                <a:spcPts val="1200"/>
              </a:spcBef>
              <a:spcAft>
                <a:spcPts val="600"/>
              </a:spcAft>
              <a:buClr>
                <a:srgbClr val="F59B00"/>
              </a:buClr>
              <a:buSzPct val="100000"/>
            </a:pPr>
            <a:endParaRPr lang="de-DE" sz="1200" b="1" cap="none" dirty="0">
              <a:solidFill>
                <a:srgbClr val="0C2544"/>
              </a:solidFill>
              <a:latin typeface="Arial Nova Cond" panose="020B0506020202020204" pitchFamily="34" charset="0"/>
            </a:endParaRPr>
          </a:p>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13</a:t>
            </a:fld>
            <a:endParaRPr lang="de-DE"/>
          </a:p>
        </p:txBody>
      </p:sp>
    </p:spTree>
    <p:extLst>
      <p:ext uri="{BB962C8B-B14F-4D97-AF65-F5344CB8AC3E}">
        <p14:creationId xmlns:p14="http://schemas.microsoft.com/office/powerpoint/2010/main" val="142093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14</a:t>
            </a:fld>
            <a:endParaRPr lang="de-DE"/>
          </a:p>
        </p:txBody>
      </p:sp>
    </p:spTree>
    <p:extLst>
      <p:ext uri="{BB962C8B-B14F-4D97-AF65-F5344CB8AC3E}">
        <p14:creationId xmlns:p14="http://schemas.microsoft.com/office/powerpoint/2010/main" val="129035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dirty="0" err="1">
                <a:solidFill>
                  <a:srgbClr val="0C2544"/>
                </a:solidFill>
                <a:latin typeface="Arial Nova Cond" panose="020B0506020202020204" pitchFamily="34" charset="0"/>
              </a:rPr>
              <a:t>Vorkonfigurierter</a:t>
            </a:r>
            <a:r>
              <a:rPr lang="en-US" sz="1200" b="0" cap="none" dirty="0">
                <a:solidFill>
                  <a:srgbClr val="0C2544"/>
                </a:solidFill>
                <a:latin typeface="Arial Nova Cond" panose="020B0506020202020204" pitchFamily="34" charset="0"/>
              </a:rPr>
              <a:t> STARFACE Connect SIP-Trunk </a:t>
            </a:r>
            <a:br>
              <a:rPr lang="en-US" sz="1200" b="1" cap="none" dirty="0">
                <a:solidFill>
                  <a:srgbClr val="0C2544"/>
                </a:solidFill>
                <a:latin typeface="Arial Nova Cond" panose="020B0506020202020204" pitchFamily="34" charset="0"/>
              </a:rPr>
            </a:br>
            <a:r>
              <a:rPr lang="en-US" sz="1200" cap="none" dirty="0" err="1">
                <a:solidFill>
                  <a:srgbClr val="0C2544"/>
                </a:solidFill>
                <a:latin typeface="Arial Nova Cond" panose="020B0506020202020204" pitchFamily="34" charset="0"/>
              </a:rPr>
              <a:t>oder</a:t>
            </a:r>
            <a:r>
              <a:rPr lang="en-US" sz="1200" cap="none" dirty="0">
                <a:solidFill>
                  <a:srgbClr val="0C2544"/>
                </a:solidFill>
                <a:latin typeface="Arial Nova Cond" panose="020B0506020202020204" pitchFamily="34" charset="0"/>
              </a:rPr>
              <a:t> </a:t>
            </a:r>
            <a:r>
              <a:rPr lang="en-US" sz="1200" cap="none" dirty="0" err="1">
                <a:solidFill>
                  <a:srgbClr val="0C2544"/>
                </a:solidFill>
                <a:latin typeface="Arial Nova Cond" panose="020B0506020202020204" pitchFamily="34" charset="0"/>
              </a:rPr>
              <a:t>freie</a:t>
            </a:r>
            <a:r>
              <a:rPr lang="en-US" sz="1200" cap="none" dirty="0">
                <a:solidFill>
                  <a:srgbClr val="0C2544"/>
                </a:solidFill>
                <a:latin typeface="Arial Nova Cond" panose="020B0506020202020204" pitchFamily="34" charset="0"/>
              </a:rPr>
              <a:t> Wahl der SIP-Trunks</a:t>
            </a:r>
          </a:p>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16</a:t>
            </a:fld>
            <a:endParaRPr lang="de-DE"/>
          </a:p>
        </p:txBody>
      </p:sp>
    </p:spTree>
    <p:extLst>
      <p:ext uri="{BB962C8B-B14F-4D97-AF65-F5344CB8AC3E}">
        <p14:creationId xmlns:p14="http://schemas.microsoft.com/office/powerpoint/2010/main" val="19147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19</a:t>
            </a:fld>
            <a:endParaRPr lang="de-DE"/>
          </a:p>
        </p:txBody>
      </p:sp>
    </p:spTree>
    <p:extLst>
      <p:ext uri="{BB962C8B-B14F-4D97-AF65-F5344CB8AC3E}">
        <p14:creationId xmlns:p14="http://schemas.microsoft.com/office/powerpoint/2010/main" val="327017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Branchenspezifische Lösungen mit vielen kostenlosen und kostenpflichtigen Modulen</a:t>
            </a:r>
          </a:p>
        </p:txBody>
      </p:sp>
      <p:sp>
        <p:nvSpPr>
          <p:cNvPr id="4" name="Foliennummernplatzhalter 3"/>
          <p:cNvSpPr>
            <a:spLocks noGrp="1"/>
          </p:cNvSpPr>
          <p:nvPr>
            <p:ph type="sldNum" sz="quarter" idx="5"/>
          </p:nvPr>
        </p:nvSpPr>
        <p:spPr/>
        <p:txBody>
          <a:bodyPr/>
          <a:lstStyle/>
          <a:p>
            <a:fld id="{70DBA8DA-0431-4097-BE95-E02DF3925DFD}" type="slidenum">
              <a:rPr lang="de-DE" smtClean="0"/>
              <a:t>20</a:t>
            </a:fld>
            <a:endParaRPr lang="de-DE"/>
          </a:p>
        </p:txBody>
      </p:sp>
    </p:spTree>
    <p:extLst>
      <p:ext uri="{BB962C8B-B14F-4D97-AF65-F5344CB8AC3E}">
        <p14:creationId xmlns:p14="http://schemas.microsoft.com/office/powerpoint/2010/main" val="94239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Seit Jahren Vielzahl an Branchenauszeichnungen, hier die der letzten 4 Jahre</a:t>
            </a:r>
          </a:p>
        </p:txBody>
      </p:sp>
      <p:sp>
        <p:nvSpPr>
          <p:cNvPr id="4" name="Foliennummernplatzhalter 3"/>
          <p:cNvSpPr>
            <a:spLocks noGrp="1"/>
          </p:cNvSpPr>
          <p:nvPr>
            <p:ph type="sldNum" sz="quarter" idx="5"/>
          </p:nvPr>
        </p:nvSpPr>
        <p:spPr/>
        <p:txBody>
          <a:bodyPr/>
          <a:lstStyle/>
          <a:p>
            <a:fld id="{70DBA8DA-0431-4097-BE95-E02DF3925DFD}" type="slidenum">
              <a:rPr lang="de-DE" smtClean="0"/>
              <a:t>21</a:t>
            </a:fld>
            <a:endParaRPr lang="de-DE"/>
          </a:p>
        </p:txBody>
      </p:sp>
    </p:spTree>
    <p:extLst>
      <p:ext uri="{BB962C8B-B14F-4D97-AF65-F5344CB8AC3E}">
        <p14:creationId xmlns:p14="http://schemas.microsoft.com/office/powerpoint/2010/main" val="350011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err="1"/>
              <a:t>Swarco</a:t>
            </a:r>
            <a:r>
              <a:rPr lang="de-DE" dirty="0"/>
              <a:t> Traffic Systems</a:t>
            </a:r>
          </a:p>
          <a:p>
            <a:pPr defTabSz="911746">
              <a:defRPr/>
            </a:pPr>
            <a:r>
              <a:rPr lang="de-DE" dirty="0">
                <a:solidFill>
                  <a:srgbClr val="7F7F7F"/>
                </a:solidFill>
                <a:ea typeface="Roboto" panose="02000000000000000000" pitchFamily="2" charset="0"/>
                <a:cs typeface="Roboto" panose="02000000000000000000" pitchFamily="2" charset="0"/>
              </a:rPr>
              <a:t>Gegründet von Manfred Swarovski, ist </a:t>
            </a:r>
            <a:r>
              <a:rPr lang="de-DE" dirty="0" err="1">
                <a:solidFill>
                  <a:srgbClr val="7F7F7F"/>
                </a:solidFill>
                <a:ea typeface="Roboto" panose="02000000000000000000" pitchFamily="2" charset="0"/>
                <a:cs typeface="Roboto" panose="02000000000000000000" pitchFamily="2" charset="0"/>
              </a:rPr>
              <a:t>swarco</a:t>
            </a:r>
            <a:r>
              <a:rPr lang="de-DE" dirty="0">
                <a:solidFill>
                  <a:srgbClr val="7F7F7F"/>
                </a:solidFill>
                <a:ea typeface="Roboto" panose="02000000000000000000" pitchFamily="2" charset="0"/>
                <a:cs typeface="Roboto" panose="02000000000000000000" pitchFamily="2" charset="0"/>
              </a:rPr>
              <a:t> heute mit Standorten in 25 Ländern und 675 Mio.€ Umsatz ein international erfolgreicher Verkehrstechnikkonzern </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5 Standorte in D / AT</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1.300 User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EXCHANGE Integration</a:t>
            </a:r>
          </a:p>
          <a:p>
            <a:endParaRPr lang="de-DE" dirty="0"/>
          </a:p>
          <a:p>
            <a:r>
              <a:rPr lang="de-DE" dirty="0"/>
              <a:t>Gründe, warum für STARFACE entschieden:</a:t>
            </a:r>
          </a:p>
          <a:p>
            <a:pPr marL="626825" lvl="1" indent="-170952">
              <a:buFontTx/>
              <a:buChar char="-"/>
            </a:pPr>
            <a:r>
              <a:rPr lang="de-DE" dirty="0"/>
              <a:t>Vereinheitlichung der 9 Telefonlösungen </a:t>
            </a:r>
          </a:p>
          <a:p>
            <a:pPr marL="626825" lvl="1" indent="-170952">
              <a:buFontTx/>
              <a:buChar char="-"/>
            </a:pPr>
            <a:r>
              <a:rPr lang="de-DE" dirty="0"/>
              <a:t>Einheitliche Admin Verwaltung </a:t>
            </a:r>
          </a:p>
          <a:p>
            <a:pPr marL="626825" lvl="1" indent="-170952">
              <a:buFontTx/>
              <a:buChar char="-"/>
            </a:pPr>
            <a:r>
              <a:rPr lang="de-DE" dirty="0"/>
              <a:t>Zukunftssicherheit</a:t>
            </a:r>
            <a:r>
              <a:rPr lang="de-DE" baseline="0" dirty="0"/>
              <a:t> der Lösung </a:t>
            </a:r>
            <a:endParaRPr lang="de-DE" dirty="0"/>
          </a:p>
          <a:p>
            <a:pPr marL="455873" lvl="1"/>
            <a:endParaRPr lang="de-DE" dirty="0"/>
          </a:p>
          <a:p>
            <a:pPr marL="626825" lvl="1" indent="-170952">
              <a:buFontTx/>
              <a:buChar char="-"/>
            </a:pPr>
            <a:endParaRPr lang="de-DE" baseline="0" dirty="0"/>
          </a:p>
          <a:p>
            <a:pPr marL="455873" lvl="1"/>
            <a:endParaRPr lang="de-DE" baseline="0" dirty="0"/>
          </a:p>
        </p:txBody>
      </p:sp>
      <p:sp>
        <p:nvSpPr>
          <p:cNvPr id="4" name="Foliennummernplatzhalter 3"/>
          <p:cNvSpPr>
            <a:spLocks noGrp="1"/>
          </p:cNvSpPr>
          <p:nvPr>
            <p:ph type="sldNum" sz="quarter" idx="10"/>
          </p:nvPr>
        </p:nvSpPr>
        <p:spPr/>
        <p:txBody>
          <a:bodyPr/>
          <a:lstStyle/>
          <a:p>
            <a:fld id="{70DBA8DA-0431-4097-BE95-E02DF3925DFD}" type="slidenum">
              <a:rPr lang="de-DE" smtClean="0"/>
              <a:t>23</a:t>
            </a:fld>
            <a:endParaRPr lang="de-DE"/>
          </a:p>
        </p:txBody>
      </p:sp>
    </p:spTree>
    <p:extLst>
      <p:ext uri="{BB962C8B-B14F-4D97-AF65-F5344CB8AC3E}">
        <p14:creationId xmlns:p14="http://schemas.microsoft.com/office/powerpoint/2010/main" val="32210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85000"/>
              </a:lnSpc>
              <a:spcBef>
                <a:spcPts val="1200"/>
              </a:spcBef>
              <a:spcAft>
                <a:spcPts val="1200"/>
              </a:spcAft>
              <a:buClr>
                <a:srgbClr val="F59B00"/>
              </a:buClr>
              <a:buSzPct val="100000"/>
            </a:pPr>
            <a:r>
              <a:rPr lang="de-DE" sz="1200" cap="none" dirty="0">
                <a:solidFill>
                  <a:srgbClr val="0C2544"/>
                </a:solidFill>
                <a:latin typeface="Arial Nova Cond" panose="020B0506020202020204" pitchFamily="34" charset="0"/>
              </a:rPr>
              <a:t>Unser Leitsatz und damit unser Anspruch</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BA8DA-0431-4097-BE95-E02DF3925DF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6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baseline="0" dirty="0"/>
              <a:t>Dress </a:t>
            </a:r>
            <a:r>
              <a:rPr lang="de-DE" baseline="0" dirty="0" err="1"/>
              <a:t>for</a:t>
            </a:r>
            <a:r>
              <a:rPr lang="de-DE" baseline="0" dirty="0"/>
              <a:t> </a:t>
            </a:r>
            <a:r>
              <a:rPr lang="de-DE" baseline="0" dirty="0" err="1"/>
              <a:t>Less</a:t>
            </a:r>
            <a:endParaRPr lang="de-DE" dirty="0">
              <a:solidFill>
                <a:srgbClr val="7F7F7F"/>
              </a:solidFill>
              <a:ea typeface="Roboto" panose="02000000000000000000" pitchFamily="2" charset="0"/>
              <a:cs typeface="Roboto" panose="02000000000000000000" pitchFamily="2" charset="0"/>
            </a:endParaRPr>
          </a:p>
          <a:p>
            <a:pPr defTabSz="911746">
              <a:defRPr/>
            </a:pPr>
            <a:r>
              <a:rPr lang="de-DE" dirty="0">
                <a:solidFill>
                  <a:srgbClr val="7F7F7F"/>
                </a:solidFill>
                <a:ea typeface="Roboto" panose="02000000000000000000" pitchFamily="2" charset="0"/>
                <a:cs typeface="Roboto" panose="02000000000000000000" pitchFamily="2" charset="0"/>
              </a:rPr>
              <a:t>Europas führendes Online Designer Outlet</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360 User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STARFACE Callcenter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5.200 Bestell-Calls pro Tag</a:t>
            </a:r>
          </a:p>
          <a:p>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24</a:t>
            </a:fld>
            <a:endParaRPr lang="de-DE"/>
          </a:p>
        </p:txBody>
      </p:sp>
    </p:spTree>
    <p:extLst>
      <p:ext uri="{BB962C8B-B14F-4D97-AF65-F5344CB8AC3E}">
        <p14:creationId xmlns:p14="http://schemas.microsoft.com/office/powerpoint/2010/main" val="59789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a:t>Hofmeister Erlebniszentren</a:t>
            </a:r>
          </a:p>
          <a:p>
            <a:pPr defTabSz="911746">
              <a:defRPr/>
            </a:pPr>
            <a:r>
              <a:rPr lang="de-DE" dirty="0">
                <a:solidFill>
                  <a:srgbClr val="7F7F7F"/>
                </a:solidFill>
                <a:ea typeface="Roboto" panose="02000000000000000000" pitchFamily="2" charset="0"/>
                <a:cs typeface="Roboto" panose="02000000000000000000" pitchFamily="2" charset="0"/>
              </a:rPr>
              <a:t>Erfolgreich mit Qualitätsmöbeln seit über 125 Jahren. Familienunternehmen in der 4. Generation</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3 Standorte</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1.700 User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500 DECT Sender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DECT standortübergreifend </a:t>
            </a:r>
          </a:p>
          <a:p>
            <a:endParaRPr lang="de-DE" dirty="0"/>
          </a:p>
          <a:p>
            <a:pPr marL="170952" indent="-170952">
              <a:buFontTx/>
              <a:buChar char="-"/>
            </a:pPr>
            <a:r>
              <a:rPr lang="de-DE" dirty="0"/>
              <a:t>Callcenter Arbeitsplätze</a:t>
            </a:r>
            <a:r>
              <a:rPr lang="de-DE" baseline="0" dirty="0"/>
              <a:t> einfacher und effektiver als mit der alten Lösung </a:t>
            </a:r>
          </a:p>
          <a:p>
            <a:pPr marL="170952" indent="-170952">
              <a:buFontTx/>
              <a:buChar char="-"/>
            </a:pPr>
            <a:r>
              <a:rPr lang="de-DE" dirty="0"/>
              <a:t>Besser</a:t>
            </a:r>
            <a:r>
              <a:rPr lang="de-DE" baseline="0" dirty="0"/>
              <a:t> administrierbar </a:t>
            </a:r>
          </a:p>
          <a:p>
            <a:pPr marL="170952" indent="-170952">
              <a:buFontTx/>
              <a:buChar char="-"/>
            </a:pPr>
            <a:r>
              <a:rPr lang="de-DE" baseline="0" dirty="0"/>
              <a:t>Kostenersparnis durch Zentralisierung auf eine zentrale VM </a:t>
            </a:r>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25</a:t>
            </a:fld>
            <a:endParaRPr lang="de-DE"/>
          </a:p>
        </p:txBody>
      </p:sp>
    </p:spTree>
    <p:extLst>
      <p:ext uri="{BB962C8B-B14F-4D97-AF65-F5344CB8AC3E}">
        <p14:creationId xmlns:p14="http://schemas.microsoft.com/office/powerpoint/2010/main" val="374745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err="1">
                <a:solidFill>
                  <a:srgbClr val="7F7F7F"/>
                </a:solidFill>
                <a:ea typeface="Roboto" panose="02000000000000000000" pitchFamily="2" charset="0"/>
                <a:cs typeface="Roboto" panose="02000000000000000000" pitchFamily="2" charset="0"/>
              </a:rPr>
              <a:t>Röhlig</a:t>
            </a:r>
            <a:r>
              <a:rPr lang="de-DE" dirty="0">
                <a:solidFill>
                  <a:srgbClr val="7F7F7F"/>
                </a:solidFill>
                <a:ea typeface="Roboto" panose="02000000000000000000" pitchFamily="2" charset="0"/>
                <a:cs typeface="Roboto" panose="02000000000000000000" pitchFamily="2" charset="0"/>
              </a:rPr>
              <a:t> </a:t>
            </a:r>
            <a:r>
              <a:rPr lang="de-DE" dirty="0" err="1">
                <a:solidFill>
                  <a:srgbClr val="7F7F7F"/>
                </a:solidFill>
                <a:ea typeface="Roboto" panose="02000000000000000000" pitchFamily="2" charset="0"/>
                <a:cs typeface="Roboto" panose="02000000000000000000" pitchFamily="2" charset="0"/>
              </a:rPr>
              <a:t>Logistics</a:t>
            </a:r>
            <a:endParaRPr lang="de-DE" dirty="0">
              <a:solidFill>
                <a:srgbClr val="7F7F7F"/>
              </a:solidFill>
              <a:ea typeface="Roboto" panose="02000000000000000000" pitchFamily="2" charset="0"/>
              <a:cs typeface="Roboto" panose="02000000000000000000" pitchFamily="2" charset="0"/>
            </a:endParaRPr>
          </a:p>
          <a:p>
            <a:pPr defTabSz="911746">
              <a:defRPr/>
            </a:pPr>
            <a:r>
              <a:rPr lang="de-DE" dirty="0">
                <a:solidFill>
                  <a:srgbClr val="7F7F7F"/>
                </a:solidFill>
                <a:ea typeface="Roboto" panose="02000000000000000000" pitchFamily="2" charset="0"/>
                <a:cs typeface="Roboto" panose="02000000000000000000" pitchFamily="2" charset="0"/>
              </a:rPr>
              <a:t>Globale Logistik seit 1852. </a:t>
            </a:r>
            <a:r>
              <a:rPr lang="de-DE" dirty="0" err="1">
                <a:solidFill>
                  <a:srgbClr val="7F7F7F"/>
                </a:solidFill>
                <a:ea typeface="Roboto" panose="02000000000000000000" pitchFamily="2" charset="0"/>
                <a:cs typeface="Roboto" panose="02000000000000000000" pitchFamily="2" charset="0"/>
              </a:rPr>
              <a:t>Luftracht</a:t>
            </a:r>
            <a:r>
              <a:rPr lang="de-DE" dirty="0">
                <a:solidFill>
                  <a:srgbClr val="7F7F7F"/>
                </a:solidFill>
                <a:ea typeface="Roboto" panose="02000000000000000000" pitchFamily="2" charset="0"/>
                <a:cs typeface="Roboto" panose="02000000000000000000" pitchFamily="2" charset="0"/>
              </a:rPr>
              <a:t>, Seefracht, Projekt- und Kontraktlogistik</a:t>
            </a:r>
          </a:p>
          <a:p>
            <a:pPr defTabSz="911746">
              <a:defRPr/>
            </a:pPr>
            <a:endParaRPr lang="de-DE" dirty="0">
              <a:solidFill>
                <a:srgbClr val="7F7F7F"/>
              </a:solidFill>
              <a:latin typeface="Univers" panose="020B0503020202020204" pitchFamily="34" charset="0"/>
            </a:endParaRP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5 Kontinente</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42 Niederlassungen</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2.000 User</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81 STARFACE Appliances</a:t>
            </a:r>
          </a:p>
          <a:p>
            <a:pPr marL="284921" indent="-284921" defTabSz="911746">
              <a:buFont typeface="Wingdings" panose="05000000000000000000" pitchFamily="2" charset="2"/>
              <a:buChar char="§"/>
              <a:defRPr/>
            </a:pPr>
            <a:r>
              <a:rPr lang="de-DE" dirty="0">
                <a:solidFill>
                  <a:srgbClr val="7F7F7F"/>
                </a:solidFill>
                <a:latin typeface="Univers" panose="020B0503020202020204" pitchFamily="34" charset="0"/>
              </a:rPr>
              <a:t>STARFACE Continental Cluster </a:t>
            </a:r>
          </a:p>
          <a:p>
            <a:endParaRPr lang="de-DE" dirty="0"/>
          </a:p>
          <a:p>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26</a:t>
            </a:fld>
            <a:endParaRPr lang="de-DE"/>
          </a:p>
        </p:txBody>
      </p:sp>
    </p:spTree>
    <p:extLst>
      <p:ext uri="{BB962C8B-B14F-4D97-AF65-F5344CB8AC3E}">
        <p14:creationId xmlns:p14="http://schemas.microsoft.com/office/powerpoint/2010/main" val="73204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err="1">
                <a:solidFill>
                  <a:srgbClr val="7F7F7F"/>
                </a:solidFill>
                <a:ea typeface="Roboto" panose="02000000000000000000" pitchFamily="2" charset="0"/>
                <a:cs typeface="Roboto" panose="02000000000000000000" pitchFamily="2" charset="0"/>
              </a:rPr>
              <a:t>Thermotraffic</a:t>
            </a:r>
            <a:endParaRPr lang="de-DE" dirty="0">
              <a:solidFill>
                <a:srgbClr val="7F7F7F"/>
              </a:solidFill>
              <a:ea typeface="Roboto" panose="02000000000000000000" pitchFamily="2" charset="0"/>
              <a:cs typeface="Roboto" panose="02000000000000000000" pitchFamily="2" charset="0"/>
            </a:endParaRPr>
          </a:p>
          <a:p>
            <a:pPr defTabSz="911746">
              <a:defRPr/>
            </a:pPr>
            <a:r>
              <a:rPr lang="de-DE" dirty="0">
                <a:solidFill>
                  <a:srgbClr val="7F7F7F"/>
                </a:solidFill>
                <a:ea typeface="Roboto" panose="02000000000000000000" pitchFamily="2" charset="0"/>
                <a:cs typeface="Roboto" panose="02000000000000000000" pitchFamily="2" charset="0"/>
              </a:rPr>
              <a:t>Part </a:t>
            </a:r>
            <a:r>
              <a:rPr lang="de-DE" dirty="0" err="1">
                <a:solidFill>
                  <a:srgbClr val="7F7F7F"/>
                </a:solidFill>
                <a:ea typeface="Roboto" panose="02000000000000000000" pitchFamily="2" charset="0"/>
                <a:cs typeface="Roboto" panose="02000000000000000000" pitchFamily="2" charset="0"/>
              </a:rPr>
              <a:t>of</a:t>
            </a:r>
            <a:r>
              <a:rPr lang="de-DE" dirty="0">
                <a:solidFill>
                  <a:srgbClr val="7F7F7F"/>
                </a:solidFill>
                <a:ea typeface="Roboto" panose="02000000000000000000" pitchFamily="2" charset="0"/>
                <a:cs typeface="Roboto" panose="02000000000000000000" pitchFamily="2" charset="0"/>
              </a:rPr>
              <a:t> </a:t>
            </a:r>
            <a:r>
              <a:rPr lang="de-DE" dirty="0" err="1">
                <a:solidFill>
                  <a:srgbClr val="7F7F7F"/>
                </a:solidFill>
                <a:ea typeface="Roboto" panose="02000000000000000000" pitchFamily="2" charset="0"/>
                <a:cs typeface="Roboto" panose="02000000000000000000" pitchFamily="2" charset="0"/>
              </a:rPr>
              <a:t>Nichirei</a:t>
            </a:r>
            <a:r>
              <a:rPr lang="de-DE" dirty="0">
                <a:solidFill>
                  <a:srgbClr val="7F7F7F"/>
                </a:solidFill>
                <a:ea typeface="Roboto" panose="02000000000000000000" pitchFamily="2" charset="0"/>
                <a:cs typeface="Roboto" panose="02000000000000000000" pitchFamily="2" charset="0"/>
              </a:rPr>
              <a:t>, Weltmarktführer der Kühllogistik</a:t>
            </a:r>
          </a:p>
          <a:p>
            <a:endParaRPr lang="de-DE" dirty="0">
              <a:solidFill>
                <a:srgbClr val="7F7F7F"/>
              </a:solidFill>
              <a:latin typeface="Univers" panose="020B0503020202020204" pitchFamily="34" charset="0"/>
            </a:endParaRPr>
          </a:p>
          <a:p>
            <a:pPr marL="284921" indent="-284921">
              <a:buFont typeface="Wingdings" panose="05000000000000000000" pitchFamily="2" charset="2"/>
              <a:buChar char="§"/>
            </a:pPr>
            <a:r>
              <a:rPr lang="de-DE" dirty="0">
                <a:solidFill>
                  <a:srgbClr val="7F7F7F"/>
                </a:solidFill>
                <a:latin typeface="Univers" panose="020B0503020202020204" pitchFamily="34" charset="0"/>
              </a:rPr>
              <a:t>13 Niederlassungen</a:t>
            </a:r>
          </a:p>
          <a:p>
            <a:pPr marL="284921" indent="-284921">
              <a:buFont typeface="Wingdings" panose="05000000000000000000" pitchFamily="2" charset="2"/>
              <a:buChar char="§"/>
            </a:pPr>
            <a:r>
              <a:rPr lang="de-DE" dirty="0">
                <a:solidFill>
                  <a:srgbClr val="7F7F7F"/>
                </a:solidFill>
                <a:latin typeface="Univers" panose="020B0503020202020204" pitchFamily="34" charset="0"/>
              </a:rPr>
              <a:t>450 User</a:t>
            </a:r>
          </a:p>
          <a:p>
            <a:pPr marL="284921" indent="-284921">
              <a:buFont typeface="Wingdings" panose="05000000000000000000" pitchFamily="2" charset="2"/>
              <a:buChar char="§"/>
            </a:pPr>
            <a:r>
              <a:rPr lang="de-DE" dirty="0">
                <a:solidFill>
                  <a:srgbClr val="7F7F7F"/>
                </a:solidFill>
                <a:latin typeface="Univers" panose="020B0503020202020204" pitchFamily="34" charset="0"/>
              </a:rPr>
              <a:t>SIP-Provider STARFACE Connect</a:t>
            </a:r>
          </a:p>
          <a:p>
            <a:pPr marL="284921" indent="-284921">
              <a:buFont typeface="Wingdings" panose="05000000000000000000" pitchFamily="2" charset="2"/>
              <a:buChar char="§"/>
            </a:pPr>
            <a:r>
              <a:rPr lang="de-DE" dirty="0">
                <a:solidFill>
                  <a:srgbClr val="7F7F7F"/>
                </a:solidFill>
                <a:latin typeface="Univers" panose="020B0503020202020204" pitchFamily="34" charset="0"/>
              </a:rPr>
              <a:t>FLIP </a:t>
            </a:r>
            <a:r>
              <a:rPr lang="de-DE" dirty="0" err="1">
                <a:solidFill>
                  <a:srgbClr val="7F7F7F"/>
                </a:solidFill>
                <a:latin typeface="Univers" panose="020B0503020202020204" pitchFamily="34" charset="0"/>
              </a:rPr>
              <a:t>to</a:t>
            </a:r>
            <a:r>
              <a:rPr lang="de-DE" dirty="0">
                <a:solidFill>
                  <a:srgbClr val="7F7F7F"/>
                </a:solidFill>
                <a:latin typeface="Univers" panose="020B0503020202020204" pitchFamily="34" charset="0"/>
              </a:rPr>
              <a:t> Private-Cloud</a:t>
            </a:r>
          </a:p>
          <a:p>
            <a:endParaRPr lang="de-DE" dirty="0"/>
          </a:p>
          <a:p>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27</a:t>
            </a:fld>
            <a:endParaRPr lang="de-DE"/>
          </a:p>
        </p:txBody>
      </p:sp>
    </p:spTree>
    <p:extLst>
      <p:ext uri="{BB962C8B-B14F-4D97-AF65-F5344CB8AC3E}">
        <p14:creationId xmlns:p14="http://schemas.microsoft.com/office/powerpoint/2010/main" val="724118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a:solidFill>
                  <a:srgbClr val="7F7F7F"/>
                </a:solidFill>
                <a:ea typeface="Roboto" panose="02000000000000000000" pitchFamily="2" charset="0"/>
                <a:cs typeface="Roboto" panose="02000000000000000000" pitchFamily="2" charset="0"/>
              </a:rPr>
              <a:t>Willi Betz in</a:t>
            </a:r>
            <a:r>
              <a:rPr lang="de-DE" dirty="0"/>
              <a:t>ternationale Spedition</a:t>
            </a:r>
          </a:p>
          <a:p>
            <a:pPr defTabSz="911746">
              <a:defRPr/>
            </a:pPr>
            <a:r>
              <a:rPr lang="de-DE" dirty="0">
                <a:solidFill>
                  <a:srgbClr val="7F7F7F"/>
                </a:solidFill>
                <a:ea typeface="Roboto" panose="02000000000000000000" pitchFamily="2" charset="0"/>
                <a:cs typeface="Roboto" panose="02000000000000000000" pitchFamily="2" charset="0"/>
              </a:rPr>
              <a:t>Kein Weg zu weit – jeder Autofahrer kennt die LKW mit dem charakteristischen Schriftzug der internationalen Spedition Willi Betz</a:t>
            </a:r>
          </a:p>
          <a:p>
            <a:endParaRPr lang="de-DE" dirty="0"/>
          </a:p>
          <a:p>
            <a:r>
              <a:rPr lang="de-DE" dirty="0"/>
              <a:t>Willi Betz </a:t>
            </a:r>
            <a:r>
              <a:rPr lang="de-DE" dirty="0">
                <a:solidFill>
                  <a:schemeClr val="tx1">
                    <a:lumMod val="50000"/>
                    <a:lumOff val="50000"/>
                  </a:schemeClr>
                </a:solidFill>
              </a:rPr>
              <a:t>Ablösung Cisco </a:t>
            </a:r>
            <a:r>
              <a:rPr lang="de-DE" dirty="0" err="1">
                <a:solidFill>
                  <a:schemeClr val="tx1">
                    <a:lumMod val="50000"/>
                    <a:lumOff val="50000"/>
                  </a:schemeClr>
                </a:solidFill>
              </a:rPr>
              <a:t>Callmanager</a:t>
            </a:r>
            <a:r>
              <a:rPr lang="de-DE" dirty="0">
                <a:solidFill>
                  <a:schemeClr val="tx1">
                    <a:lumMod val="50000"/>
                    <a:lumOff val="50000"/>
                  </a:schemeClr>
                </a:solidFill>
              </a:rPr>
              <a:t>, 270 User, Zentrale in Deutschland und Frankreich </a:t>
            </a:r>
          </a:p>
          <a:p>
            <a:r>
              <a:rPr lang="de-DE" dirty="0"/>
              <a:t>Kostenersparnis durch erleichterte Administration</a:t>
            </a:r>
            <a:endParaRPr lang="de-DE" i="1" dirty="0"/>
          </a:p>
        </p:txBody>
      </p:sp>
      <p:sp>
        <p:nvSpPr>
          <p:cNvPr id="4" name="Foliennummernplatzhalter 3"/>
          <p:cNvSpPr>
            <a:spLocks noGrp="1"/>
          </p:cNvSpPr>
          <p:nvPr>
            <p:ph type="sldNum" sz="quarter" idx="10"/>
          </p:nvPr>
        </p:nvSpPr>
        <p:spPr/>
        <p:txBody>
          <a:bodyPr/>
          <a:lstStyle/>
          <a:p>
            <a:fld id="{70DBA8DA-0431-4097-BE95-E02DF3925DFD}" type="slidenum">
              <a:rPr lang="de-DE" smtClean="0"/>
              <a:t>28</a:t>
            </a:fld>
            <a:endParaRPr lang="de-DE"/>
          </a:p>
        </p:txBody>
      </p:sp>
    </p:spTree>
    <p:extLst>
      <p:ext uri="{BB962C8B-B14F-4D97-AF65-F5344CB8AC3E}">
        <p14:creationId xmlns:p14="http://schemas.microsoft.com/office/powerpoint/2010/main" val="2520656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i="0" dirty="0" err="1"/>
              <a:t>Compo</a:t>
            </a:r>
            <a:r>
              <a:rPr lang="de-DE" i="0" dirty="0"/>
              <a:t> GmbH</a:t>
            </a:r>
          </a:p>
          <a:p>
            <a:pPr defTabSz="911746">
              <a:defRPr/>
            </a:pPr>
            <a:r>
              <a:rPr lang="de-DE" i="0" dirty="0"/>
              <a:t>Europas Marktführer für Hobbygärtner</a:t>
            </a:r>
          </a:p>
          <a:p>
            <a:pPr defTabSz="911746">
              <a:defRPr/>
            </a:pPr>
            <a:endParaRPr lang="de-DE" i="0" dirty="0"/>
          </a:p>
          <a:p>
            <a:r>
              <a:rPr lang="de-DE" dirty="0"/>
              <a:t>STARFACE realisiert mit den Standorten Münster, Barcelona und Rain am Lech. </a:t>
            </a:r>
          </a:p>
          <a:p>
            <a:endParaRPr lang="de-DE" dirty="0"/>
          </a:p>
          <a:p>
            <a:r>
              <a:rPr lang="de-DE" dirty="0"/>
              <a:t>405 User auf einer zentralen VM STARFACE (im RZ)</a:t>
            </a:r>
          </a:p>
          <a:p>
            <a:r>
              <a:rPr lang="de-DE" dirty="0"/>
              <a:t>Über Colt </a:t>
            </a:r>
            <a:r>
              <a:rPr lang="de-DE" dirty="0" err="1"/>
              <a:t>Sip</a:t>
            </a:r>
            <a:r>
              <a:rPr lang="de-DE" dirty="0"/>
              <a:t>-Trunk international angebunden</a:t>
            </a:r>
          </a:p>
          <a:p>
            <a:r>
              <a:rPr lang="de-DE" dirty="0"/>
              <a:t>UCC ist im Einsatz, genauso wie Outlook Integration</a:t>
            </a:r>
          </a:p>
          <a:p>
            <a:r>
              <a:rPr lang="de-DE" dirty="0"/>
              <a:t>Vorteil = zentralisierte „private Cloud“ Lösung</a:t>
            </a:r>
          </a:p>
          <a:p>
            <a:pPr defTabSz="911746">
              <a:defRPr/>
            </a:pPr>
            <a:endParaRPr lang="de-DE" i="0" dirty="0"/>
          </a:p>
          <a:p>
            <a:pPr defTabSz="911746">
              <a:defRPr/>
            </a:pPr>
            <a:endParaRPr lang="de-DE" i="0" dirty="0"/>
          </a:p>
          <a:p>
            <a:pPr defTabSz="911746">
              <a:defRPr/>
            </a:pPr>
            <a:endParaRPr lang="de-DE" i="0" dirty="0"/>
          </a:p>
          <a:p>
            <a:pPr defTabSz="911746">
              <a:defRPr/>
            </a:pPr>
            <a:endParaRPr lang="de-DE" i="1" dirty="0"/>
          </a:p>
        </p:txBody>
      </p:sp>
      <p:sp>
        <p:nvSpPr>
          <p:cNvPr id="4" name="Foliennummernplatzhalter 3"/>
          <p:cNvSpPr>
            <a:spLocks noGrp="1"/>
          </p:cNvSpPr>
          <p:nvPr>
            <p:ph type="sldNum" sz="quarter" idx="10"/>
          </p:nvPr>
        </p:nvSpPr>
        <p:spPr/>
        <p:txBody>
          <a:bodyPr/>
          <a:lstStyle/>
          <a:p>
            <a:fld id="{70DBA8DA-0431-4097-BE95-E02DF3925DFD}" type="slidenum">
              <a:rPr lang="de-DE" smtClean="0"/>
              <a:t>29</a:t>
            </a:fld>
            <a:endParaRPr lang="de-DE"/>
          </a:p>
        </p:txBody>
      </p:sp>
    </p:spTree>
    <p:extLst>
      <p:ext uri="{BB962C8B-B14F-4D97-AF65-F5344CB8AC3E}">
        <p14:creationId xmlns:p14="http://schemas.microsoft.com/office/powerpoint/2010/main" val="649124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746">
              <a:defRPr/>
            </a:pPr>
            <a:r>
              <a:rPr lang="de-DE" dirty="0">
                <a:solidFill>
                  <a:srgbClr val="7F7F7F"/>
                </a:solidFill>
                <a:ea typeface="Roboto" panose="02000000000000000000" pitchFamily="2" charset="0"/>
                <a:cs typeface="Roboto" panose="02000000000000000000" pitchFamily="2" charset="0"/>
              </a:rPr>
              <a:t>Jochen Schweizer GmbH</a:t>
            </a:r>
          </a:p>
          <a:p>
            <a:pPr defTabSz="911746">
              <a:defRPr/>
            </a:pPr>
            <a:r>
              <a:rPr lang="de-DE" dirty="0">
                <a:solidFill>
                  <a:srgbClr val="7F7F7F"/>
                </a:solidFill>
                <a:ea typeface="Roboto" panose="02000000000000000000" pitchFamily="2" charset="0"/>
                <a:cs typeface="Roboto" panose="02000000000000000000" pitchFamily="2" charset="0"/>
              </a:rPr>
              <a:t>In Deutschland Marktführer für Erlebnisse, Erlebnisreisen und -geschenke</a:t>
            </a:r>
            <a:endParaRPr lang="de-DE" b="1" dirty="0">
              <a:solidFill>
                <a:schemeClr val="tx1"/>
              </a:solidFill>
              <a:latin typeface="+mn-lt"/>
              <a:ea typeface="Roboto" panose="02000000000000000000" pitchFamily="2" charset="0"/>
              <a:cs typeface="Roboto" panose="02000000000000000000" pitchFamily="2" charset="0"/>
            </a:endParaRPr>
          </a:p>
          <a:p>
            <a:pPr defTabSz="911746">
              <a:defRPr/>
            </a:pPr>
            <a:endParaRPr lang="de-DE" i="1" dirty="0">
              <a:solidFill>
                <a:schemeClr val="tx1">
                  <a:lumMod val="50000"/>
                  <a:lumOff val="50000"/>
                </a:schemeClr>
              </a:solidFill>
            </a:endParaRPr>
          </a:p>
          <a:p>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30</a:t>
            </a:fld>
            <a:endParaRPr lang="de-DE"/>
          </a:p>
        </p:txBody>
      </p:sp>
    </p:spTree>
    <p:extLst>
      <p:ext uri="{BB962C8B-B14F-4D97-AF65-F5344CB8AC3E}">
        <p14:creationId xmlns:p14="http://schemas.microsoft.com/office/powerpoint/2010/main" val="2388894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7F7F7F"/>
                </a:solidFill>
                <a:ea typeface="Roboto" panose="02000000000000000000" pitchFamily="2" charset="0"/>
                <a:cs typeface="Roboto" panose="02000000000000000000" pitchFamily="2" charset="0"/>
              </a:rPr>
              <a:t>LEKI Lenhart GmbH</a:t>
            </a:r>
          </a:p>
          <a:p>
            <a:r>
              <a:rPr lang="de-DE" dirty="0">
                <a:solidFill>
                  <a:srgbClr val="7F7F7F"/>
                </a:solidFill>
                <a:ea typeface="Roboto" panose="02000000000000000000" pitchFamily="2" charset="0"/>
                <a:cs typeface="Roboto" panose="02000000000000000000" pitchFamily="2" charset="0"/>
              </a:rPr>
              <a:t>Weltmarktführer im Bereich Stöcke und Handschuhsysteme</a:t>
            </a:r>
            <a:endParaRPr lang="de-DE" dirty="0"/>
          </a:p>
          <a:p>
            <a:endParaRPr lang="de-DE" dirty="0"/>
          </a:p>
        </p:txBody>
      </p:sp>
      <p:sp>
        <p:nvSpPr>
          <p:cNvPr id="4" name="Foliennummernplatzhalter 3"/>
          <p:cNvSpPr>
            <a:spLocks noGrp="1"/>
          </p:cNvSpPr>
          <p:nvPr>
            <p:ph type="sldNum" sz="quarter" idx="10"/>
          </p:nvPr>
        </p:nvSpPr>
        <p:spPr/>
        <p:txBody>
          <a:bodyPr/>
          <a:lstStyle/>
          <a:p>
            <a:fld id="{70DBA8DA-0431-4097-BE95-E02DF3925DFD}" type="slidenum">
              <a:rPr lang="de-DE" smtClean="0"/>
              <a:t>31</a:t>
            </a:fld>
            <a:endParaRPr lang="de-DE"/>
          </a:p>
        </p:txBody>
      </p:sp>
    </p:spTree>
    <p:extLst>
      <p:ext uri="{BB962C8B-B14F-4D97-AF65-F5344CB8AC3E}">
        <p14:creationId xmlns:p14="http://schemas.microsoft.com/office/powerpoint/2010/main" val="181140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cap="none" dirty="0">
                <a:solidFill>
                  <a:srgbClr val="0C2544"/>
                </a:solidFill>
                <a:latin typeface="Arial Nova Cond" panose="020B0506020202020204" pitchFamily="34" charset="0"/>
              </a:rPr>
              <a:t>STARFACE ist mehr als eine Telefonanlage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Eine Telefonanlage mit UC-Funktionalitäten </a:t>
            </a:r>
            <a:r>
              <a:rPr lang="de-DE" sz="1200" b="1" dirty="0"/>
              <a:t>verbessert die interne und externe Kommunikation </a:t>
            </a:r>
            <a:r>
              <a:rPr lang="de-DE" sz="1200" dirty="0"/>
              <a:t>durch die Verfügbarkeit von Funktionen wie Videomeetings, Konferenzen, Voicemail, Weiterleitung und Chat.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UCC-Funktionalitäten </a:t>
            </a:r>
            <a:r>
              <a:rPr lang="de-DE" sz="1200" b="1" dirty="0">
                <a:effectLst/>
                <a:latin typeface="Calibri" panose="020F0502020204030204" pitchFamily="34" charset="0"/>
                <a:ea typeface="Calibri" panose="020F0502020204030204" pitchFamily="34" charset="0"/>
                <a:cs typeface="Times New Roman" panose="02020603050405020304" pitchFamily="18" charset="0"/>
              </a:rPr>
              <a:t>erleichtern die Zusammenarbeit </a:t>
            </a:r>
            <a:r>
              <a:rPr lang="de-DE" sz="1200" dirty="0">
                <a:effectLst/>
                <a:latin typeface="Calibri" panose="020F0502020204030204" pitchFamily="34" charset="0"/>
                <a:ea typeface="Calibri" panose="020F0502020204030204" pitchFamily="34" charset="0"/>
                <a:cs typeface="Times New Roman" panose="02020603050405020304" pitchFamily="18" charset="0"/>
              </a:rPr>
              <a:t>im Unternehmen (Chat, Presence, Videomeetings..)</a:t>
            </a:r>
            <a:endParaRPr lang="de-DE" sz="1200" cap="none" dirty="0">
              <a:solidFill>
                <a:srgbClr val="0C2544"/>
              </a:solidFill>
              <a:latin typeface="Arial Nova Cond" panose="020B0506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UC ermöglicht es Mitarbeitern, von jedem Ort aus zu arbeiten und zu kommunizieren, was die Flexibilität und Produktivität erhöht. Dabei können sie auf ihre </a:t>
            </a:r>
            <a:r>
              <a:rPr lang="en-US" dirty="0" err="1"/>
              <a:t>gewohnte</a:t>
            </a:r>
            <a:r>
              <a:rPr lang="en-US" dirty="0"/>
              <a:t> </a:t>
            </a:r>
            <a:r>
              <a:rPr lang="en-US" dirty="0" err="1"/>
              <a:t>Kommunikationsumgebung</a:t>
            </a:r>
            <a:r>
              <a:rPr lang="en-US" dirty="0"/>
              <a:t> </a:t>
            </a:r>
            <a:r>
              <a:rPr lang="en-US" dirty="0" err="1"/>
              <a:t>zugreifen</a:t>
            </a:r>
            <a:r>
              <a:rPr lang="en-US" dirty="0"/>
              <a:t> und </a:t>
            </a:r>
            <a:r>
              <a:rPr lang="en-US" dirty="0" err="1"/>
              <a:t>diese</a:t>
            </a:r>
            <a:r>
              <a:rPr lang="en-US" dirty="0"/>
              <a:t> </a:t>
            </a:r>
            <a:r>
              <a:rPr lang="en-US" dirty="0" err="1"/>
              <a:t>nutzen</a:t>
            </a:r>
            <a:r>
              <a:rPr lang="en-US" dirty="0"/>
              <a:t>. </a:t>
            </a:r>
            <a:r>
              <a:rPr lang="de-DE" sz="1200" cap="none" dirty="0">
                <a:solidFill>
                  <a:srgbClr val="0C2544"/>
                </a:solidFill>
                <a:latin typeface="Arial Nova Cond" panose="020B0506020202020204" pitchFamily="34" charset="0"/>
              </a:rPr>
              <a:t>Ob flexibel im Mobile Office, Büro oder von Unterwegs – STARFACE passt sich individuell auf Ihre Anforderungen 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Durch die Integration von Telefonie und IT kann die </a:t>
            </a:r>
            <a:r>
              <a:rPr lang="de-DE" b="1" dirty="0"/>
              <a:t>Effizienz</a:t>
            </a:r>
            <a:r>
              <a:rPr lang="de-DE" dirty="0"/>
              <a:t> Ihrer Mitarbeitenden gesteigert werden, indem Doppelarbeit vermieden wird und schnellere Entscheidungen getroffen werden können.</a:t>
            </a:r>
            <a:r>
              <a:rPr lang="de-DE" sz="1200" cap="none" dirty="0">
                <a:solidFill>
                  <a:srgbClr val="0C2544"/>
                </a:solidFill>
                <a:latin typeface="Arial Nova Cond" panose="020B0506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cap="none" dirty="0">
                <a:solidFill>
                  <a:srgbClr val="0C2544"/>
                </a:solidFill>
                <a:latin typeface="Arial Nova Cond" panose="020B0506020202020204" pitchFamily="34" charset="0"/>
              </a:rPr>
              <a:t>Dies wiederum kann zu erheblichen </a:t>
            </a:r>
            <a:r>
              <a:rPr lang="de-DE" sz="1200" b="1" cap="none" dirty="0">
                <a:solidFill>
                  <a:srgbClr val="0C2544"/>
                </a:solidFill>
                <a:latin typeface="Arial Nova Cond" panose="020B0506020202020204" pitchFamily="34" charset="0"/>
              </a:rPr>
              <a:t>Einsparpotentialen</a:t>
            </a:r>
            <a:r>
              <a:rPr lang="de-DE" sz="1200" cap="none" dirty="0">
                <a:solidFill>
                  <a:srgbClr val="0C2544"/>
                </a:solidFill>
                <a:latin typeface="Arial Nova Cond" panose="020B0506020202020204" pitchFamily="34" charset="0"/>
              </a:rPr>
              <a:t> führen. </a:t>
            </a:r>
            <a:r>
              <a:rPr lang="de-DE" dirty="0"/>
              <a:t>Durch die Verwendung einer einzigen Lösung für Telefonie und IT-Kommunikation können Unternehmen Kosten sparen, die ansonsten für mehrere Systeme ausgegeben werden müssten.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Eine UC-Telefonanlage ermöglicht eine zentralisierte Verwaltung von Kommunikationsressourcen und -einstellungen, was Zeit und Kosten spart.</a:t>
            </a:r>
          </a:p>
          <a:p>
            <a:pPr>
              <a:spcBef>
                <a:spcPts val="1200"/>
              </a:spcBef>
              <a:spcAft>
                <a:spcPts val="1200"/>
              </a:spcAft>
              <a:buClr>
                <a:srgbClr val="F59B00"/>
              </a:buClr>
              <a:buSzPct val="100000"/>
            </a:pPr>
            <a:endParaRPr lang="de-DE" sz="1000" cap="none" dirty="0">
              <a:solidFill>
                <a:srgbClr val="0C2544"/>
              </a:solidFill>
              <a:latin typeface="Arial Nova Cond" panose="020B0506020202020204" pitchFamily="34" charset="0"/>
            </a:endParaRPr>
          </a:p>
          <a:p>
            <a:pPr>
              <a:spcBef>
                <a:spcPts val="1200"/>
              </a:spcBef>
              <a:spcAft>
                <a:spcPts val="1200"/>
              </a:spcAft>
              <a:buClr>
                <a:srgbClr val="F59B00"/>
              </a:buClr>
              <a:buSzPct val="100000"/>
            </a:pPr>
            <a:endParaRPr lang="de-DE" sz="1000" b="1" cap="none" dirty="0">
              <a:solidFill>
                <a:srgbClr val="F59B0A"/>
              </a:solidFill>
              <a:latin typeface="Arial Nova Cond" panose="020B0506020202020204" pitchFamily="34" charset="0"/>
            </a:endParaRPr>
          </a:p>
          <a:p>
            <a:pPr>
              <a:spcBef>
                <a:spcPts val="1200"/>
              </a:spcBef>
              <a:spcAft>
                <a:spcPts val="1200"/>
              </a:spcAft>
              <a:buClr>
                <a:srgbClr val="F59B00"/>
              </a:buClr>
              <a:buSzPct val="100000"/>
            </a:pPr>
            <a:endParaRPr lang="de-DE" sz="1000" b="1" cap="none" dirty="0">
              <a:solidFill>
                <a:srgbClr val="F59B0A"/>
              </a:solidFill>
              <a:latin typeface="Arial Nova Cond" panose="020B0506020202020204" pitchFamily="34" charset="0"/>
            </a:endParaRPr>
          </a:p>
          <a:p>
            <a:pPr>
              <a:spcBef>
                <a:spcPts val="1200"/>
              </a:spcBef>
              <a:spcAft>
                <a:spcPts val="1200"/>
              </a:spcAft>
              <a:buClr>
                <a:srgbClr val="F59B00"/>
              </a:buClr>
              <a:buSzPct val="100000"/>
            </a:pPr>
            <a:endParaRPr lang="de-DE" sz="1000" b="1" cap="none" dirty="0">
              <a:solidFill>
                <a:srgbClr val="F59B0A"/>
              </a:solidFill>
              <a:latin typeface="Arial Nova Cond" panose="020B0506020202020204" pitchFamily="34" charset="0"/>
            </a:endParaRPr>
          </a:p>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3</a:t>
            </a:fld>
            <a:endParaRPr lang="de-DE"/>
          </a:p>
        </p:txBody>
      </p:sp>
    </p:spTree>
    <p:extLst>
      <p:ext uri="{BB962C8B-B14F-4D97-AF65-F5344CB8AC3E}">
        <p14:creationId xmlns:p14="http://schemas.microsoft.com/office/powerpoint/2010/main" val="281153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cap="none" dirty="0">
                <a:solidFill>
                  <a:srgbClr val="FF0000"/>
                </a:solidFill>
                <a:latin typeface="Arial Nova Cond" panose="020B0506020202020204" pitchFamily="34" charset="0"/>
              </a:rPr>
              <a:t>Kommunikation mit Komfortmerkmalen: </a:t>
            </a:r>
            <a:r>
              <a:rPr lang="de-DE" sz="1200" dirty="0">
                <a:solidFill>
                  <a:srgbClr val="FF0000"/>
                </a:solidFill>
                <a:latin typeface="Arial Nova Cond" panose="020B0506020202020204" pitchFamily="34" charset="0"/>
              </a:rPr>
              <a:t>STARFACE App, </a:t>
            </a:r>
            <a:r>
              <a:rPr lang="de-DE" sz="1200" cap="none" dirty="0">
                <a:solidFill>
                  <a:srgbClr val="FF0000"/>
                </a:solidFill>
                <a:latin typeface="Arial Nova Cond" panose="020B0506020202020204" pitchFamily="34" charset="0"/>
              </a:rPr>
              <a:t>Präsenz-Management, Chat, Videomeetings, Konferenzen, Hotline- Lösung</a:t>
            </a:r>
          </a:p>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4</a:t>
            </a:fld>
            <a:endParaRPr lang="de-DE"/>
          </a:p>
        </p:txBody>
      </p:sp>
    </p:spTree>
    <p:extLst>
      <p:ext uri="{BB962C8B-B14F-4D97-AF65-F5344CB8AC3E}">
        <p14:creationId xmlns:p14="http://schemas.microsoft.com/office/powerpoint/2010/main" val="287473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5</a:t>
            </a:fld>
            <a:endParaRPr lang="de-DE"/>
          </a:p>
        </p:txBody>
      </p:sp>
    </p:spTree>
    <p:extLst>
      <p:ext uri="{BB962C8B-B14F-4D97-AF65-F5344CB8AC3E}">
        <p14:creationId xmlns:p14="http://schemas.microsoft.com/office/powerpoint/2010/main" val="205168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6</a:t>
            </a:fld>
            <a:endParaRPr lang="de-DE"/>
          </a:p>
        </p:txBody>
      </p:sp>
    </p:spTree>
    <p:extLst>
      <p:ext uri="{BB962C8B-B14F-4D97-AF65-F5344CB8AC3E}">
        <p14:creationId xmlns:p14="http://schemas.microsoft.com/office/powerpoint/2010/main" val="205022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7</a:t>
            </a:fld>
            <a:endParaRPr lang="de-DE"/>
          </a:p>
        </p:txBody>
      </p:sp>
    </p:spTree>
    <p:extLst>
      <p:ext uri="{BB962C8B-B14F-4D97-AF65-F5344CB8AC3E}">
        <p14:creationId xmlns:p14="http://schemas.microsoft.com/office/powerpoint/2010/main" val="344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8</a:t>
            </a:fld>
            <a:endParaRPr lang="de-DE"/>
          </a:p>
        </p:txBody>
      </p:sp>
    </p:spTree>
    <p:extLst>
      <p:ext uri="{BB962C8B-B14F-4D97-AF65-F5344CB8AC3E}">
        <p14:creationId xmlns:p14="http://schemas.microsoft.com/office/powerpoint/2010/main" val="370160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cap="none" spc="-50" dirty="0">
                <a:solidFill>
                  <a:srgbClr val="0C2544"/>
                </a:solidFill>
                <a:latin typeface="Arial Nova Cond" panose="020B0506020202020204" pitchFamily="34" charset="0"/>
              </a:rPr>
              <a:t>In jede Richtung Flexibel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cap="none" dirty="0">
                <a:solidFill>
                  <a:srgbClr val="0C2544"/>
                </a:solidFill>
                <a:latin typeface="Arial Nova Cond" panose="020B0506020202020204" pitchFamily="34" charset="0"/>
              </a:rPr>
              <a:t>Seit 2013 ist STARFACE auch als Cloud-Service verfügbar und als Virtual Edition für den Betrieb auf Kunden-Servern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spc="-50" dirty="0">
              <a:solidFill>
                <a:srgbClr val="0C2544"/>
              </a:solidFill>
              <a:latin typeface="Arial Nova Cond" panose="020B0506020202020204" pitchFamily="34" charset="0"/>
            </a:endParaRPr>
          </a:p>
          <a:p>
            <a:pPr>
              <a:lnSpc>
                <a:spcPct val="85000"/>
              </a:lnSpc>
              <a:spcBef>
                <a:spcPts val="1200"/>
              </a:spcBef>
              <a:spcAft>
                <a:spcPts val="1200"/>
              </a:spcAft>
              <a:buClr>
                <a:srgbClr val="F59B00"/>
              </a:buClr>
              <a:buSzPct val="100000"/>
            </a:pPr>
            <a:r>
              <a:rPr lang="en-US" sz="1200" b="1" cap="none" dirty="0">
                <a:solidFill>
                  <a:srgbClr val="0C2544"/>
                </a:solidFill>
                <a:latin typeface="Arial Nova Cond" panose="020B0506020202020204" pitchFamily="34" charset="0"/>
              </a:rPr>
              <a:t>STARFACE Flip: Sie </a:t>
            </a:r>
            <a:r>
              <a:rPr lang="en-US" sz="1200" b="1" cap="none" dirty="0" err="1">
                <a:solidFill>
                  <a:srgbClr val="0C2544"/>
                </a:solidFill>
                <a:latin typeface="Arial Nova Cond" panose="020B0506020202020204" pitchFamily="34" charset="0"/>
              </a:rPr>
              <a:t>haben</a:t>
            </a:r>
            <a:r>
              <a:rPr lang="en-US" sz="1200" b="1" cap="none" dirty="0">
                <a:solidFill>
                  <a:srgbClr val="0C2544"/>
                </a:solidFill>
                <a:latin typeface="Arial Nova Cond" panose="020B0506020202020204" pitchFamily="34" charset="0"/>
              </a:rPr>
              <a:t> die </a:t>
            </a:r>
            <a:r>
              <a:rPr lang="en-US" sz="1200" b="1" cap="none" dirty="0" err="1">
                <a:solidFill>
                  <a:srgbClr val="0C2544"/>
                </a:solidFill>
                <a:latin typeface="Arial Nova Cond" panose="020B0506020202020204" pitchFamily="34" charset="0"/>
              </a:rPr>
              <a:t>freie</a:t>
            </a:r>
            <a:r>
              <a:rPr lang="en-US" sz="1200" b="1" cap="none" dirty="0">
                <a:solidFill>
                  <a:srgbClr val="0C2544"/>
                </a:solidFill>
                <a:latin typeface="Arial Nova Cond" panose="020B0506020202020204" pitchFamily="34" charset="0"/>
              </a:rPr>
              <a:t> Wahl der </a:t>
            </a:r>
            <a:r>
              <a:rPr lang="en-US" sz="1200" b="1" cap="none" dirty="0" err="1">
                <a:solidFill>
                  <a:srgbClr val="0C2544"/>
                </a:solidFill>
                <a:latin typeface="Arial Nova Cond" panose="020B0506020202020204" pitchFamily="34" charset="0"/>
              </a:rPr>
              <a:t>Betriebsart</a:t>
            </a:r>
            <a:r>
              <a:rPr lang="en-US" sz="1200" b="1" cap="none" dirty="0">
                <a:solidFill>
                  <a:srgbClr val="0C2544"/>
                </a:solidFill>
                <a:latin typeface="Arial Nova Cond" panose="020B0506020202020204" pitchFamily="34" charset="0"/>
              </a:rPr>
              <a:t> </a:t>
            </a:r>
            <a:r>
              <a:rPr lang="en-US" sz="1200" b="1" cap="none" dirty="0" err="1">
                <a:solidFill>
                  <a:srgbClr val="0C2544"/>
                </a:solidFill>
                <a:latin typeface="Arial Nova Cond" panose="020B0506020202020204" pitchFamily="34" charset="0"/>
              </a:rPr>
              <a:t>zwischen</a:t>
            </a:r>
            <a:r>
              <a:rPr lang="en-US" sz="1200" b="1" cap="none" dirty="0">
                <a:solidFill>
                  <a:srgbClr val="0C2544"/>
                </a:solidFill>
                <a:latin typeface="Arial Nova Cond" panose="020B0506020202020204" pitchFamily="34" charset="0"/>
              </a:rPr>
              <a:t> Hardware Appliance, </a:t>
            </a:r>
            <a:r>
              <a:rPr lang="en-US" sz="1200" b="1" cap="none" dirty="0" err="1">
                <a:solidFill>
                  <a:srgbClr val="0C2544"/>
                </a:solidFill>
                <a:latin typeface="Arial Nova Cond" panose="020B0506020202020204" pitchFamily="34" charset="0"/>
              </a:rPr>
              <a:t>Virtueller</a:t>
            </a:r>
            <a:r>
              <a:rPr lang="en-US" sz="1200" b="1" cap="none" dirty="0">
                <a:solidFill>
                  <a:srgbClr val="0C2544"/>
                </a:solidFill>
                <a:latin typeface="Arial Nova Cond" panose="020B0506020202020204" pitchFamily="34" charset="0"/>
              </a:rPr>
              <a:t> </a:t>
            </a:r>
            <a:r>
              <a:rPr lang="en-US" sz="1200" b="1" cap="none" dirty="0" err="1">
                <a:solidFill>
                  <a:srgbClr val="0C2544"/>
                </a:solidFill>
                <a:latin typeface="Arial Nova Cond" panose="020B0506020202020204" pitchFamily="34" charset="0"/>
              </a:rPr>
              <a:t>Maschine</a:t>
            </a:r>
            <a:r>
              <a:rPr lang="en-US" sz="1200" b="1" cap="none" dirty="0">
                <a:solidFill>
                  <a:srgbClr val="0C2544"/>
                </a:solidFill>
                <a:latin typeface="Arial Nova Cond" panose="020B0506020202020204" pitchFamily="34" charset="0"/>
              </a:rPr>
              <a:t> und Cloud</a:t>
            </a:r>
          </a:p>
          <a:p>
            <a:pPr>
              <a:lnSpc>
                <a:spcPct val="85000"/>
              </a:lnSpc>
              <a:spcBef>
                <a:spcPts val="1200"/>
              </a:spcBef>
              <a:spcAft>
                <a:spcPts val="1200"/>
              </a:spcAft>
              <a:buClr>
                <a:srgbClr val="F59B00"/>
              </a:buClr>
              <a:buSzPct val="100000"/>
            </a:pPr>
            <a:r>
              <a:rPr lang="de-DE" sz="1200" cap="none" dirty="0">
                <a:solidFill>
                  <a:srgbClr val="0C2544"/>
                </a:solidFill>
                <a:latin typeface="Arial Nova Cond" panose="020B0506020202020204" pitchFamily="34" charset="0"/>
              </a:rPr>
              <a:t>Beim Wechsel der Betriebsart bleiben die individuellen</a:t>
            </a:r>
            <a:br>
              <a:rPr lang="de-DE" sz="1200" cap="none" dirty="0">
                <a:solidFill>
                  <a:srgbClr val="0C2544"/>
                </a:solidFill>
                <a:latin typeface="Arial Nova Cond" panose="020B0506020202020204" pitchFamily="34" charset="0"/>
              </a:rPr>
            </a:br>
            <a:r>
              <a:rPr lang="de-DE" sz="1200" cap="none" dirty="0">
                <a:solidFill>
                  <a:srgbClr val="0C2544"/>
                </a:solidFill>
                <a:latin typeface="Arial Nova Cond" panose="020B0506020202020204" pitchFamily="34" charset="0"/>
              </a:rPr>
              <a:t>Einstellungen Ihrer Telefonanlage erhalten</a:t>
            </a:r>
          </a:p>
          <a:p>
            <a:pPr>
              <a:lnSpc>
                <a:spcPct val="85000"/>
              </a:lnSpc>
              <a:spcBef>
                <a:spcPts val="1200"/>
              </a:spcBef>
              <a:spcAft>
                <a:spcPts val="1200"/>
              </a:spcAft>
              <a:buClr>
                <a:srgbClr val="F59B00"/>
              </a:buClr>
              <a:buSzPct val="100000"/>
            </a:pPr>
            <a:r>
              <a:rPr lang="de-DE" sz="1200" cap="none" dirty="0">
                <a:solidFill>
                  <a:srgbClr val="0C2544"/>
                </a:solidFill>
                <a:latin typeface="Arial Nova Cond" panose="020B0506020202020204" pitchFamily="34" charset="0"/>
              </a:rPr>
              <a:t>Mit jeder Betriebsart alle Funktionen nutzen</a:t>
            </a:r>
          </a:p>
          <a:p>
            <a:endParaRPr lang="de-DE" dirty="0"/>
          </a:p>
        </p:txBody>
      </p:sp>
      <p:sp>
        <p:nvSpPr>
          <p:cNvPr id="4" name="Foliennummernplatzhalter 3"/>
          <p:cNvSpPr>
            <a:spLocks noGrp="1"/>
          </p:cNvSpPr>
          <p:nvPr>
            <p:ph type="sldNum" sz="quarter" idx="5"/>
          </p:nvPr>
        </p:nvSpPr>
        <p:spPr/>
        <p:txBody>
          <a:bodyPr/>
          <a:lstStyle/>
          <a:p>
            <a:fld id="{70DBA8DA-0431-4097-BE95-E02DF3925DFD}" type="slidenum">
              <a:rPr lang="de-DE" smtClean="0"/>
              <a:t>9</a:t>
            </a:fld>
            <a:endParaRPr lang="de-DE"/>
          </a:p>
        </p:txBody>
      </p:sp>
    </p:spTree>
    <p:extLst>
      <p:ext uri="{BB962C8B-B14F-4D97-AF65-F5344CB8AC3E}">
        <p14:creationId xmlns:p14="http://schemas.microsoft.com/office/powerpoint/2010/main" val="1684895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der Präsentation">
    <p:spTree>
      <p:nvGrpSpPr>
        <p:cNvPr id="1" name=""/>
        <p:cNvGrpSpPr/>
        <p:nvPr/>
      </p:nvGrpSpPr>
      <p:grpSpPr>
        <a:xfrm>
          <a:off x="0" y="0"/>
          <a:ext cx="0" cy="0"/>
          <a:chOff x="0" y="0"/>
          <a:chExt cx="0" cy="0"/>
        </a:xfrm>
      </p:grpSpPr>
      <p:sp>
        <p:nvSpPr>
          <p:cNvPr id="7" name="Bildplatzhalter 7"/>
          <p:cNvSpPr>
            <a:spLocks noGrp="1"/>
          </p:cNvSpPr>
          <p:nvPr>
            <p:ph type="pic" sz="quarter" idx="10"/>
          </p:nvPr>
        </p:nvSpPr>
        <p:spPr>
          <a:xfrm>
            <a:off x="0" y="2276475"/>
            <a:ext cx="12192000" cy="4581525"/>
          </a:xfrm>
          <a:prstGeom prst="rect">
            <a:avLst/>
          </a:prstGeom>
          <a:solidFill>
            <a:schemeClr val="bg2">
              <a:lumMod val="25000"/>
            </a:schemeClr>
          </a:solidFill>
          <a:effectLst>
            <a:innerShdw blurRad="254000" dist="63500" dir="16200000">
              <a:prstClr val="black">
                <a:alpha val="20000"/>
              </a:prstClr>
            </a:innerShdw>
          </a:effectLst>
        </p:spPr>
        <p:txBody>
          <a:bodyPr anchor="ctr" anchorCtr="0"/>
          <a:lstStyle>
            <a:lvl1pPr marL="0" indent="0" algn="ctr">
              <a:buFontTx/>
              <a:buNone/>
              <a:defRPr>
                <a:solidFill>
                  <a:srgbClr val="ABABAB"/>
                </a:solidFill>
              </a:defRPr>
            </a:lvl1pPr>
          </a:lstStyle>
          <a:p>
            <a:endParaRPr lang="de-DE" dirty="0"/>
          </a:p>
        </p:txBody>
      </p:sp>
      <p:sp>
        <p:nvSpPr>
          <p:cNvPr id="8" name="Rechteck 7"/>
          <p:cNvSpPr/>
          <p:nvPr userDrawn="1"/>
        </p:nvSpPr>
        <p:spPr>
          <a:xfrm>
            <a:off x="0" y="0"/>
            <a:ext cx="12192000" cy="2276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10"/>
          <p:cNvSpPr>
            <a:spLocks noGrp="1"/>
          </p:cNvSpPr>
          <p:nvPr>
            <p:ph type="body" sz="quarter" idx="11" hasCustomPrompt="1"/>
          </p:nvPr>
        </p:nvSpPr>
        <p:spPr>
          <a:xfrm>
            <a:off x="360000" y="1466768"/>
            <a:ext cx="11832000" cy="499062"/>
          </a:xfrm>
          <a:prstGeom prst="rect">
            <a:avLst/>
          </a:prstGeom>
        </p:spPr>
        <p:txBody>
          <a:bodyPr lIns="0" tIns="36000" rIns="0"/>
          <a:lstStyle>
            <a:lvl1pPr marL="0" indent="0" rtl="0">
              <a:buFontTx/>
              <a:buNone/>
              <a:defRPr lang="de-DE" dirty="0" smtClean="0">
                <a:solidFill>
                  <a:schemeClr val="tx1">
                    <a:lumMod val="50000"/>
                    <a:lumOff val="50000"/>
                  </a:schemeClr>
                </a:solidFill>
                <a:latin typeface="+mj-lt"/>
              </a:defRPr>
            </a:lvl1pPr>
          </a:lstStyle>
          <a:p>
            <a:pPr rtl="0"/>
            <a:r>
              <a:rPr lang="de-DE" sz="2800" b="0" i="0" u="none" strike="noStrike" baseline="30000" dirty="0">
                <a:solidFill>
                  <a:srgbClr val="000000"/>
                </a:solidFill>
                <a:latin typeface="Arial" panose="020B0604020202020204" pitchFamily="34" charset="0"/>
              </a:rPr>
              <a:t>Headline bzw. Überschrift der Folie</a:t>
            </a:r>
            <a:endParaRPr lang="de-DE" dirty="0"/>
          </a:p>
        </p:txBody>
      </p:sp>
      <p:sp>
        <p:nvSpPr>
          <p:cNvPr id="11" name="Titel 11"/>
          <p:cNvSpPr>
            <a:spLocks noGrp="1"/>
          </p:cNvSpPr>
          <p:nvPr>
            <p:ph type="title" hasCustomPrompt="1"/>
          </p:nvPr>
        </p:nvSpPr>
        <p:spPr>
          <a:xfrm>
            <a:off x="360000" y="1268825"/>
            <a:ext cx="11832000" cy="180000"/>
          </a:xfrm>
          <a:prstGeom prst="rect">
            <a:avLst/>
          </a:prstGeom>
        </p:spPr>
        <p:txBody>
          <a:bodyPr lIns="0" tIns="0" rIns="0"/>
          <a:lstStyle>
            <a:lvl1pPr>
              <a:defRPr sz="1200" spc="40" baseline="0">
                <a:solidFill>
                  <a:schemeClr val="bg2">
                    <a:lumMod val="75000"/>
                  </a:schemeClr>
                </a:solidFill>
                <a:latin typeface="+mn-lt"/>
              </a:defRPr>
            </a:lvl1pPr>
          </a:lstStyle>
          <a:p>
            <a:r>
              <a:rPr lang="de-DE" dirty="0"/>
              <a:t>TITELMASTERFORMAT DURCH KLICKEN BEARBEITEN</a:t>
            </a:r>
          </a:p>
        </p:txBody>
      </p:sp>
      <p:pic>
        <p:nvPicPr>
          <p:cNvPr id="9" name="Grafik 8">
            <a:extLst>
              <a:ext uri="{FF2B5EF4-FFF2-40B4-BE49-F238E27FC236}">
                <a16:creationId xmlns:a16="http://schemas.microsoft.com/office/drawing/2014/main" id="{92EF6E25-1462-4436-BBEA-990FD147981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2732" y="362109"/>
            <a:ext cx="1788331" cy="389709"/>
          </a:xfrm>
          <a:prstGeom prst="rect">
            <a:avLst/>
          </a:prstGeom>
        </p:spPr>
      </p:pic>
    </p:spTree>
    <p:extLst>
      <p:ext uri="{BB962C8B-B14F-4D97-AF65-F5344CB8AC3E}">
        <p14:creationId xmlns:p14="http://schemas.microsoft.com/office/powerpoint/2010/main" val="408250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Hälfte links">
    <p:spTree>
      <p:nvGrpSpPr>
        <p:cNvPr id="1" name=""/>
        <p:cNvGrpSpPr/>
        <p:nvPr/>
      </p:nvGrpSpPr>
      <p:grpSpPr>
        <a:xfrm>
          <a:off x="0" y="0"/>
          <a:ext cx="0" cy="0"/>
          <a:chOff x="0" y="0"/>
          <a:chExt cx="0" cy="0"/>
        </a:xfrm>
      </p:grpSpPr>
      <p:sp>
        <p:nvSpPr>
          <p:cNvPr id="4" name="Rechteck 3"/>
          <p:cNvSpPr/>
          <p:nvPr userDrawn="1"/>
        </p:nvSpPr>
        <p:spPr>
          <a:xfrm>
            <a:off x="0" y="0"/>
            <a:ext cx="9462052"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10"/>
          <p:cNvSpPr>
            <a:spLocks noGrp="1"/>
          </p:cNvSpPr>
          <p:nvPr>
            <p:ph type="body" sz="quarter" idx="12" hasCustomPrompt="1"/>
          </p:nvPr>
        </p:nvSpPr>
        <p:spPr>
          <a:xfrm>
            <a:off x="360000" y="252000"/>
            <a:ext cx="5736000" cy="499062"/>
          </a:xfrm>
          <a:prstGeom prst="rect">
            <a:avLst/>
          </a:prstGeom>
        </p:spPr>
        <p:txBody>
          <a:bodyPr lIns="0" tIns="36000" rIns="0"/>
          <a:lstStyle>
            <a:lvl1pPr marL="0" indent="0" rtl="0">
              <a:buFontTx/>
              <a:buNone/>
              <a:defRPr lang="de-DE" b="1" dirty="0" smtClean="0">
                <a:solidFill>
                  <a:schemeClr val="tx1">
                    <a:lumMod val="50000"/>
                    <a:lumOff val="50000"/>
                  </a:schemeClr>
                </a:solidFill>
                <a:latin typeface="+mj-lt"/>
              </a:defRPr>
            </a:lvl1pPr>
          </a:lstStyle>
          <a:p>
            <a:pPr rtl="0"/>
            <a:r>
              <a:rPr lang="de-DE" sz="2800" b="0" i="0" u="none" strike="noStrike" baseline="30000" dirty="0">
                <a:solidFill>
                  <a:srgbClr val="000000"/>
                </a:solidFill>
                <a:latin typeface="Arial" panose="020B0604020202020204" pitchFamily="34" charset="0"/>
              </a:rPr>
              <a:t>Headline bzw. Überschrift der Folie</a:t>
            </a:r>
            <a:endParaRPr lang="de-DE" dirty="0"/>
          </a:p>
        </p:txBody>
      </p:sp>
      <p:sp>
        <p:nvSpPr>
          <p:cNvPr id="8" name="Textplatzhalter 7"/>
          <p:cNvSpPr>
            <a:spLocks noGrp="1"/>
          </p:cNvSpPr>
          <p:nvPr>
            <p:ph type="body" sz="quarter" idx="13" hasCustomPrompt="1"/>
          </p:nvPr>
        </p:nvSpPr>
        <p:spPr>
          <a:xfrm>
            <a:off x="360000" y="1529669"/>
            <a:ext cx="9229273" cy="5328331"/>
          </a:xfrm>
          <a:prstGeom prst="rect">
            <a:avLst/>
          </a:prstGeom>
        </p:spPr>
        <p:txBody>
          <a:bodyPr lIns="0" tIns="0" rIns="360000" bIns="360000"/>
          <a:lstStyle>
            <a:lvl1pPr marL="0" marR="0" indent="0" algn="l" defTabSz="914400" rtl="0" eaLnBrk="1" fontAlgn="auto" latinLnBrk="0" hangingPunct="1">
              <a:lnSpc>
                <a:spcPct val="150000"/>
              </a:lnSpc>
              <a:spcBef>
                <a:spcPts val="1000"/>
              </a:spcBef>
              <a:spcAft>
                <a:spcPts val="0"/>
              </a:spcAft>
              <a:buClrTx/>
              <a:buSzTx/>
              <a:buFontTx/>
              <a:buNone/>
              <a:tabLst/>
              <a:defRPr sz="1800">
                <a:solidFill>
                  <a:schemeClr val="tx1">
                    <a:lumMod val="65000"/>
                    <a:lumOff val="35000"/>
                  </a:schemeClr>
                </a:solidFill>
              </a:defRPr>
            </a:lvl1pPr>
            <a:lvl2pPr marL="457200" indent="0" algn="l">
              <a:lnSpc>
                <a:spcPct val="150000"/>
              </a:lnSpc>
              <a:buFontTx/>
              <a:buNone/>
              <a:defRPr sz="1800"/>
            </a:lvl2pPr>
            <a:lvl3pPr marL="914400" indent="0" algn="l">
              <a:lnSpc>
                <a:spcPct val="150000"/>
              </a:lnSpc>
              <a:buFontTx/>
              <a:buNone/>
              <a:defRPr sz="1800"/>
            </a:lvl3pPr>
            <a:lvl4pPr marL="1371600" indent="0" algn="l">
              <a:lnSpc>
                <a:spcPct val="150000"/>
              </a:lnSpc>
              <a:buFontTx/>
              <a:buNone/>
              <a:defRPr sz="1800"/>
            </a:lvl4pPr>
            <a:lvl5pPr marL="1828800" indent="0" algn="l">
              <a:lnSpc>
                <a:spcPct val="150000"/>
              </a:lnSpc>
              <a:buFontTx/>
              <a:buNone/>
              <a:defRPr sz="1800"/>
            </a:lvl5pPr>
          </a:lstStyle>
          <a:p>
            <a:pPr marL="0" marR="0" lvl="0" indent="0" algn="l" defTabSz="914400" rtl="0" eaLnBrk="1" fontAlgn="auto" latinLnBrk="0" hangingPunct="1">
              <a:lnSpc>
                <a:spcPct val="150000"/>
              </a:lnSpc>
              <a:spcBef>
                <a:spcPts val="1000"/>
              </a:spcBef>
              <a:spcAft>
                <a:spcPts val="0"/>
              </a:spcAft>
              <a:buClrTx/>
              <a:buSzTx/>
              <a:buFontTx/>
              <a:buNone/>
              <a:tabLst/>
              <a:defRPr/>
            </a:pPr>
            <a:r>
              <a:rPr lang="de-DE" dirty="0"/>
              <a:t>Hier vorhandenen Text einsetzen</a:t>
            </a:r>
          </a:p>
        </p:txBody>
      </p:sp>
      <p:pic>
        <p:nvPicPr>
          <p:cNvPr id="9" name="Grafik 8">
            <a:extLst>
              <a:ext uri="{FF2B5EF4-FFF2-40B4-BE49-F238E27FC236}">
                <a16:creationId xmlns:a16="http://schemas.microsoft.com/office/drawing/2014/main" id="{78101184-AA60-4AF0-A1B2-714D79F8105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22732" y="362109"/>
            <a:ext cx="1788331" cy="389709"/>
          </a:xfrm>
          <a:prstGeom prst="rect">
            <a:avLst/>
          </a:prstGeom>
        </p:spPr>
      </p:pic>
    </p:spTree>
    <p:extLst>
      <p:ext uri="{BB962C8B-B14F-4D97-AF65-F5344CB8AC3E}">
        <p14:creationId xmlns:p14="http://schemas.microsoft.com/office/powerpoint/2010/main" val="254572077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isser Hintergr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57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isser Hintergr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80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270835"/>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958" userDrawn="1">
          <p15:clr>
            <a:srgbClr val="F26B43"/>
          </p15:clr>
        </p15:guide>
        <p15:guide id="4" orient="horz" pos="1434" userDrawn="1">
          <p15:clr>
            <a:srgbClr val="F26B43"/>
          </p15:clr>
        </p15:guide>
        <p15:guide id="5" orient="horz" pos="2886" userDrawn="1">
          <p15:clr>
            <a:srgbClr val="F26B43"/>
          </p15:clr>
        </p15:guide>
        <p15:guide id="6" pos="1912" userDrawn="1">
          <p15:clr>
            <a:srgbClr val="F26B43"/>
          </p15:clr>
        </p15:guide>
        <p15:guide id="7" pos="5768" userDrawn="1">
          <p15:clr>
            <a:srgbClr val="F26B43"/>
          </p15:clr>
        </p15:guide>
        <p15:guide id="8" pos="1436" userDrawn="1">
          <p15:clr>
            <a:srgbClr val="F26B43"/>
          </p15:clr>
        </p15:guide>
        <p15:guide id="9" pos="62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885631"/>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958">
          <p15:clr>
            <a:srgbClr val="F26B43"/>
          </p15:clr>
        </p15:guide>
        <p15:guide id="4" orient="horz" pos="1434">
          <p15:clr>
            <a:srgbClr val="F26B43"/>
          </p15:clr>
        </p15:guide>
        <p15:guide id="5" orient="horz" pos="2886">
          <p15:clr>
            <a:srgbClr val="F26B43"/>
          </p15:clr>
        </p15:guide>
        <p15:guide id="6" pos="1912">
          <p15:clr>
            <a:srgbClr val="F26B43"/>
          </p15:clr>
        </p15:guide>
        <p15:guide id="7" pos="5768">
          <p15:clr>
            <a:srgbClr val="F26B43"/>
          </p15:clr>
        </p15:guide>
        <p15:guide id="8" pos="1436">
          <p15:clr>
            <a:srgbClr val="F26B43"/>
          </p15:clr>
        </p15:guide>
        <p15:guide id="9" pos="62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jpeg"/><Relationship Id="rId3" Type="http://schemas.microsoft.com/office/2007/relationships/hdphoto" Target="../media/hdphoto1.wdp"/><Relationship Id="rId21" Type="http://schemas.openxmlformats.org/officeDocument/2006/relationships/image" Target="../media/image59.png"/><Relationship Id="rId7" Type="http://schemas.openxmlformats.org/officeDocument/2006/relationships/image" Target="../media/image45.jp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image" Target="../media/image41.png"/><Relationship Id="rId16" Type="http://schemas.openxmlformats.org/officeDocument/2006/relationships/image" Target="../media/image54.svg"/><Relationship Id="rId20" Type="http://schemas.openxmlformats.org/officeDocument/2006/relationships/image" Target="../media/image58.jfif"/><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g"/><Relationship Id="rId14" Type="http://schemas.openxmlformats.org/officeDocument/2006/relationships/image" Target="../media/image76.jpeg"/></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9.sv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Person, draußen, Bekleidung enthält.&#10;&#10;Automatisch generierte Beschreibung">
            <a:extLst>
              <a:ext uri="{FF2B5EF4-FFF2-40B4-BE49-F238E27FC236}">
                <a16:creationId xmlns:a16="http://schemas.microsoft.com/office/drawing/2014/main" id="{3AAD3B6E-9146-2E1D-A42E-5C78CB4591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519" y="0"/>
            <a:ext cx="12192000" cy="6858000"/>
          </a:xfrm>
          <a:prstGeom prst="rect">
            <a:avLst/>
          </a:prstGeom>
        </p:spPr>
      </p:pic>
      <p:sp>
        <p:nvSpPr>
          <p:cNvPr id="13" name="Rechteck: abgerundete Ecken 12">
            <a:extLst>
              <a:ext uri="{FF2B5EF4-FFF2-40B4-BE49-F238E27FC236}">
                <a16:creationId xmlns:a16="http://schemas.microsoft.com/office/drawing/2014/main" id="{5BF6131B-DF05-40C5-8E53-C3DA616A9626}"/>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61537E31-2442-4CEB-AA46-E971CB209095}"/>
              </a:ext>
            </a:extLst>
          </p:cNvPr>
          <p:cNvGrpSpPr/>
          <p:nvPr/>
        </p:nvGrpSpPr>
        <p:grpSpPr>
          <a:xfrm>
            <a:off x="6472490" y="4327374"/>
            <a:ext cx="2479399" cy="1129951"/>
            <a:chOff x="6472490" y="3641574"/>
            <a:chExt cx="2479399" cy="1129951"/>
          </a:xfrm>
        </p:grpSpPr>
        <p:sp>
          <p:nvSpPr>
            <p:cNvPr id="11" name="Inhaltsplatzhalter 4">
              <a:extLst>
                <a:ext uri="{FF2B5EF4-FFF2-40B4-BE49-F238E27FC236}">
                  <a16:creationId xmlns:a16="http://schemas.microsoft.com/office/drawing/2014/main" id="{60F7B5B7-1325-4123-B853-817D6DA57282}"/>
                </a:ext>
              </a:extLst>
            </p:cNvPr>
            <p:cNvSpPr txBox="1">
              <a:spLocks/>
            </p:cNvSpPr>
            <p:nvPr/>
          </p:nvSpPr>
          <p:spPr>
            <a:xfrm>
              <a:off x="6472491" y="4218655"/>
              <a:ext cx="2479398" cy="552870"/>
            </a:xfrm>
            <a:prstGeom prst="rect">
              <a:avLst/>
            </a:prstGeom>
            <a:noFill/>
            <a:effectLst>
              <a:outerShdw blurRad="279400" dist="38100" dir="5400000" algn="t" rotWithShape="0">
                <a:prstClr val="black">
                  <a:alpha val="35000"/>
                </a:prstClr>
              </a:outerShdw>
            </a:effectLst>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1800" cap="none" dirty="0">
                  <a:latin typeface="Arial Nova Cond" panose="020B0506020202020204" pitchFamily="34" charset="0"/>
                  <a:ea typeface="Open Sans" panose="020B0606030504020204" pitchFamily="34" charset="0"/>
                  <a:cs typeface="Open Sans" panose="020B0606030504020204" pitchFamily="34" charset="0"/>
                </a:rPr>
                <a:t>Partner Account Manager</a:t>
              </a:r>
            </a:p>
            <a:p>
              <a:pPr>
                <a:lnSpc>
                  <a:spcPct val="70000"/>
                </a:lnSpc>
              </a:pPr>
              <a:r>
                <a:rPr lang="en-US" sz="1800" cap="none" dirty="0">
                  <a:latin typeface="Arial Nova Cond" panose="020B0506020202020204" pitchFamily="34" charset="0"/>
                  <a:ea typeface="Open Sans" panose="020B0606030504020204" pitchFamily="34" charset="0"/>
                  <a:cs typeface="Open Sans" panose="020B0606030504020204" pitchFamily="34" charset="0"/>
                </a:rPr>
                <a:t>STARFACE GmbH</a:t>
              </a:r>
            </a:p>
          </p:txBody>
        </p:sp>
        <p:sp>
          <p:nvSpPr>
            <p:cNvPr id="12" name="Rechteck: abgerundete Ecken 11">
              <a:extLst>
                <a:ext uri="{FF2B5EF4-FFF2-40B4-BE49-F238E27FC236}">
                  <a16:creationId xmlns:a16="http://schemas.microsoft.com/office/drawing/2014/main" id="{BBA96B24-DF54-41BC-8E1D-06D30D153B91}"/>
                </a:ext>
              </a:extLst>
            </p:cNvPr>
            <p:cNvSpPr/>
            <p:nvPr/>
          </p:nvSpPr>
          <p:spPr>
            <a:xfrm>
              <a:off x="6472490" y="3641574"/>
              <a:ext cx="1413086"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Karin Muster</a:t>
              </a:r>
            </a:p>
          </p:txBody>
        </p:sp>
      </p:grpSp>
      <p:sp>
        <p:nvSpPr>
          <p:cNvPr id="15" name="Inhaltsplatzhalter 4">
            <a:extLst>
              <a:ext uri="{FF2B5EF4-FFF2-40B4-BE49-F238E27FC236}">
                <a16:creationId xmlns:a16="http://schemas.microsoft.com/office/drawing/2014/main" id="{C1381AC3-AC62-4FEE-92B7-2D709ECD57CA}"/>
              </a:ext>
            </a:extLst>
          </p:cNvPr>
          <p:cNvSpPr txBox="1">
            <a:spLocks/>
          </p:cNvSpPr>
          <p:nvPr/>
        </p:nvSpPr>
        <p:spPr>
          <a:xfrm>
            <a:off x="6445364" y="2248688"/>
            <a:ext cx="5486441" cy="1763115"/>
          </a:xfrm>
          <a:prstGeom prst="rect">
            <a:avLst/>
          </a:prstGeom>
          <a:noFill/>
          <a:effectLst/>
        </p:spPr>
        <p:txBody>
          <a:bodyPr lIns="0" tIns="0" rIns="0" bIns="0" anchor="b"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latin typeface="Arial Nova Cond" panose="020B0506020202020204" pitchFamily="34" charset="0"/>
              </a:rPr>
              <a:t>MIT STARFACE </a:t>
            </a:r>
            <a:br>
              <a:rPr lang="de-DE" sz="4400" b="1" cap="none" dirty="0">
                <a:latin typeface="Arial Nova Cond" panose="020B0506020202020204" pitchFamily="34" charset="0"/>
              </a:rPr>
            </a:br>
            <a:r>
              <a:rPr lang="de-DE" sz="4400" b="1" cap="none" dirty="0">
                <a:latin typeface="Arial Nova Cond" panose="020B0506020202020204" pitchFamily="34" charset="0"/>
              </a:rPr>
              <a:t>WIRD`S EIN DIGITALER ARBEITSPLATZ </a:t>
            </a:r>
          </a:p>
        </p:txBody>
      </p:sp>
      <p:pic>
        <p:nvPicPr>
          <p:cNvPr id="14" name="Grafik 13">
            <a:extLst>
              <a:ext uri="{FF2B5EF4-FFF2-40B4-BE49-F238E27FC236}">
                <a16:creationId xmlns:a16="http://schemas.microsoft.com/office/drawing/2014/main" id="{B5540B6D-6324-41A1-9757-6CD505F707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2351" y="242829"/>
            <a:ext cx="1806538" cy="393676"/>
          </a:xfrm>
          <a:prstGeom prst="rect">
            <a:avLst/>
          </a:prstGeom>
          <a:effectLst>
            <a:outerShdw blurRad="444500" dist="38100" dir="5400000" algn="t" rotWithShape="0">
              <a:prstClr val="black">
                <a:alpha val="65000"/>
              </a:prstClr>
            </a:outerShdw>
          </a:effectLst>
        </p:spPr>
      </p:pic>
    </p:spTree>
    <p:extLst>
      <p:ext uri="{BB962C8B-B14F-4D97-AF65-F5344CB8AC3E}">
        <p14:creationId xmlns:p14="http://schemas.microsoft.com/office/powerpoint/2010/main" val="1368483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Grafik 20" descr="Ein Bild, das draußen, Nachthimmel enthält.&#10;&#10;Automatisch generierte Beschreibung">
            <a:extLst>
              <a:ext uri="{FF2B5EF4-FFF2-40B4-BE49-F238E27FC236}">
                <a16:creationId xmlns:a16="http://schemas.microsoft.com/office/drawing/2014/main" id="{2CBE21D0-C549-CF62-48D4-F3D7F68AFCED}"/>
              </a:ext>
            </a:extLst>
          </p:cNvPr>
          <p:cNvPicPr>
            <a:picLocks noChangeAspect="1"/>
          </p:cNvPicPr>
          <p:nvPr/>
        </p:nvPicPr>
        <p:blipFill>
          <a:blip r:embed="rId3">
            <a:alphaModFix amt="50000"/>
          </a:blip>
          <a:srcRect t="7812" b="7812"/>
          <a:stretch>
            <a:fillRect/>
          </a:stretch>
        </p:blipFill>
        <p:spPr>
          <a:xfrm>
            <a:off x="0" y="-1"/>
            <a:ext cx="12192000" cy="6858005"/>
          </a:xfrm>
          <a:prstGeom prst="rect">
            <a:avLst/>
          </a:prstGeom>
        </p:spPr>
      </p:pic>
      <p:sp>
        <p:nvSpPr>
          <p:cNvPr id="28" name="Rechteck: abgerundete Ecken 27">
            <a:extLst>
              <a:ext uri="{FF2B5EF4-FFF2-40B4-BE49-F238E27FC236}">
                <a16:creationId xmlns:a16="http://schemas.microsoft.com/office/drawing/2014/main" id="{7179ECEB-8F78-4B0E-81C4-F84F7977C14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DF69CCBC-3EE1-4DF5-AF64-6A8BD0E6D894}"/>
              </a:ext>
            </a:extLst>
          </p:cNvPr>
          <p:cNvGrpSpPr/>
          <p:nvPr/>
        </p:nvGrpSpPr>
        <p:grpSpPr>
          <a:xfrm>
            <a:off x="1045087" y="692996"/>
            <a:ext cx="8194163" cy="1579424"/>
            <a:chOff x="996898" y="692996"/>
            <a:chExt cx="11147961" cy="1579424"/>
          </a:xfrm>
        </p:grpSpPr>
        <p:sp>
          <p:nvSpPr>
            <p:cNvPr id="41" name="Inhaltsplatzhalter 4">
              <a:extLst>
                <a:ext uri="{FF2B5EF4-FFF2-40B4-BE49-F238E27FC236}">
                  <a16:creationId xmlns:a16="http://schemas.microsoft.com/office/drawing/2014/main" id="{7AD2901A-0215-4016-807B-A8AC5EA5CDC2}"/>
                </a:ext>
              </a:extLst>
            </p:cNvPr>
            <p:cNvSpPr txBox="1">
              <a:spLocks/>
            </p:cNvSpPr>
            <p:nvPr/>
          </p:nvSpPr>
          <p:spPr>
            <a:xfrm>
              <a:off x="996898" y="1188000"/>
              <a:ext cx="11147961" cy="108442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spc="-60" dirty="0">
                  <a:latin typeface="Arial Nova Cond" panose="020B0506020202020204" pitchFamily="34" charset="0"/>
                </a:rPr>
                <a:t>DARUM IN DIE CLOUD WECHSELN</a:t>
              </a:r>
            </a:p>
          </p:txBody>
        </p:sp>
        <p:sp>
          <p:nvSpPr>
            <p:cNvPr id="39" name="Rechteck: abgerundete Ecken 38">
              <a:extLst>
                <a:ext uri="{FF2B5EF4-FFF2-40B4-BE49-F238E27FC236}">
                  <a16:creationId xmlns:a16="http://schemas.microsoft.com/office/drawing/2014/main" id="{6865A62F-392B-4D86-86D1-726F0101BE22}"/>
                </a:ext>
              </a:extLst>
            </p:cNvPr>
            <p:cNvSpPr/>
            <p:nvPr/>
          </p:nvSpPr>
          <p:spPr>
            <a:xfrm>
              <a:off x="996899" y="692996"/>
              <a:ext cx="2478701"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spAutoFit/>
            </a:bodyPr>
            <a:lstStyle/>
            <a:p>
              <a:r>
                <a:rPr lang="de-DE" b="1" dirty="0">
                  <a:solidFill>
                    <a:schemeClr val="bg1"/>
                  </a:solidFill>
                  <a:latin typeface="Arial Nova Cond" panose="020B0506020202020204" pitchFamily="34" charset="0"/>
                </a:rPr>
                <a:t>STARFACE Cloud</a:t>
              </a:r>
            </a:p>
          </p:txBody>
        </p:sp>
      </p:grpSp>
      <p:sp>
        <p:nvSpPr>
          <p:cNvPr id="12" name="Inhaltsplatzhalter 4">
            <a:extLst>
              <a:ext uri="{FF2B5EF4-FFF2-40B4-BE49-F238E27FC236}">
                <a16:creationId xmlns:a16="http://schemas.microsoft.com/office/drawing/2014/main" id="{92B35748-2A42-3D1C-94A4-8AC360C7873E}"/>
              </a:ext>
            </a:extLst>
          </p:cNvPr>
          <p:cNvSpPr txBox="1">
            <a:spLocks/>
          </p:cNvSpPr>
          <p:nvPr/>
        </p:nvSpPr>
        <p:spPr>
          <a:xfrm>
            <a:off x="1045086" y="2272420"/>
            <a:ext cx="10270613" cy="3786544"/>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Keine Start-Investition, nur monatliche Gebühren</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Keine Kosten für Betrieb und Instandhaltung von Hardware</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Kosten fallen nur für tatsächliche Nutzer an</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Beliebig skalierbar</a:t>
            </a:r>
            <a:endParaRPr lang="de-DE" sz="2000" cap="none" dirty="0">
              <a:solidFill>
                <a:srgbClr val="FF0000"/>
              </a:solidFill>
              <a:latin typeface="Arial Nova Cond" panose="020B0506020202020204" pitchFamily="34" charset="0"/>
            </a:endParaRP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Innerhalb weniger Minuten installiert, eingerichtet und betriebsbereit</a:t>
            </a:r>
          </a:p>
          <a:p>
            <a:pPr marL="357188" indent="-357188">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Immer aktuellste Software-Version</a:t>
            </a:r>
          </a:p>
          <a:p>
            <a:pPr marL="357188" indent="-357188">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Hochverfügbar im hochsicheren Data Center in Deutschland</a:t>
            </a:r>
          </a:p>
        </p:txBody>
      </p:sp>
    </p:spTree>
    <p:extLst>
      <p:ext uri="{BB962C8B-B14F-4D97-AF65-F5344CB8AC3E}">
        <p14:creationId xmlns:p14="http://schemas.microsoft.com/office/powerpoint/2010/main" val="61755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descr="Ein Bild, das Text, Computer, Elektronik enthält.&#10;&#10;Automatisch generierte Beschreibung">
            <a:extLst>
              <a:ext uri="{FF2B5EF4-FFF2-40B4-BE49-F238E27FC236}">
                <a16:creationId xmlns:a16="http://schemas.microsoft.com/office/drawing/2014/main" id="{E8BECF0A-9732-54D3-BC3D-FC362BC71D5F}"/>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8" name="Rechteck: abgerundete Ecken 27">
            <a:extLst>
              <a:ext uri="{FF2B5EF4-FFF2-40B4-BE49-F238E27FC236}">
                <a16:creationId xmlns:a16="http://schemas.microsoft.com/office/drawing/2014/main" id="{7179ECEB-8F78-4B0E-81C4-F84F7977C14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DF69CCBC-3EE1-4DF5-AF64-6A8BD0E6D894}"/>
              </a:ext>
            </a:extLst>
          </p:cNvPr>
          <p:cNvGrpSpPr/>
          <p:nvPr/>
        </p:nvGrpSpPr>
        <p:grpSpPr>
          <a:xfrm>
            <a:off x="1045086" y="692996"/>
            <a:ext cx="11146911" cy="1579424"/>
            <a:chOff x="996896" y="692996"/>
            <a:chExt cx="16545592" cy="1579424"/>
          </a:xfrm>
        </p:grpSpPr>
        <p:sp>
          <p:nvSpPr>
            <p:cNvPr id="41" name="Inhaltsplatzhalter 4">
              <a:extLst>
                <a:ext uri="{FF2B5EF4-FFF2-40B4-BE49-F238E27FC236}">
                  <a16:creationId xmlns:a16="http://schemas.microsoft.com/office/drawing/2014/main" id="{7AD2901A-0215-4016-807B-A8AC5EA5CDC2}"/>
                </a:ext>
              </a:extLst>
            </p:cNvPr>
            <p:cNvSpPr txBox="1">
              <a:spLocks/>
            </p:cNvSpPr>
            <p:nvPr/>
          </p:nvSpPr>
          <p:spPr>
            <a:xfrm>
              <a:off x="996896" y="1188000"/>
              <a:ext cx="16545592" cy="108442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spc="-60" dirty="0">
                  <a:latin typeface="Arial Nova Cond" panose="020B0506020202020204" pitchFamily="34" charset="0"/>
                </a:rPr>
                <a:t>UCC-LÖSUNG IM EIGENEN RECHENZENTRUM</a:t>
              </a:r>
            </a:p>
          </p:txBody>
        </p:sp>
        <p:sp>
          <p:nvSpPr>
            <p:cNvPr id="39" name="Rechteck: abgerundete Ecken 38">
              <a:extLst>
                <a:ext uri="{FF2B5EF4-FFF2-40B4-BE49-F238E27FC236}">
                  <a16:creationId xmlns:a16="http://schemas.microsoft.com/office/drawing/2014/main" id="{6865A62F-392B-4D86-86D1-726F0101BE22}"/>
                </a:ext>
              </a:extLst>
            </p:cNvPr>
            <p:cNvSpPr/>
            <p:nvPr/>
          </p:nvSpPr>
          <p:spPr>
            <a:xfrm>
              <a:off x="996900" y="692996"/>
              <a:ext cx="3397109"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spAutoFit/>
            </a:bodyPr>
            <a:lstStyle/>
            <a:p>
              <a:r>
                <a:rPr lang="de-DE" b="1" dirty="0">
                  <a:solidFill>
                    <a:schemeClr val="bg1"/>
                  </a:solidFill>
                  <a:latin typeface="Arial Nova Cond" panose="020B0506020202020204" pitchFamily="34" charset="0"/>
                </a:rPr>
                <a:t>STARFACE VM Edition</a:t>
              </a:r>
            </a:p>
          </p:txBody>
        </p:sp>
      </p:grpSp>
      <p:sp>
        <p:nvSpPr>
          <p:cNvPr id="12" name="Inhaltsplatzhalter 4">
            <a:extLst>
              <a:ext uri="{FF2B5EF4-FFF2-40B4-BE49-F238E27FC236}">
                <a16:creationId xmlns:a16="http://schemas.microsoft.com/office/drawing/2014/main" id="{92B35748-2A42-3D1C-94A4-8AC360C7873E}"/>
              </a:ext>
            </a:extLst>
          </p:cNvPr>
          <p:cNvSpPr txBox="1">
            <a:spLocks/>
          </p:cNvSpPr>
          <p:nvPr/>
        </p:nvSpPr>
        <p:spPr>
          <a:xfrm>
            <a:off x="1045086" y="2841825"/>
            <a:ext cx="6861950" cy="3576337"/>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Voller Funktionsumfang der STARFACE</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Private Cloud - Einhaltung Ihrer eigenen Unternehmens-Policy</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Skalierbar</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latin typeface="Arial Nova Cond" panose="020B0506020202020204" pitchFamily="34" charset="0"/>
              </a:rPr>
              <a:t>Hochverfügbar durch Redundanz-Option</a:t>
            </a:r>
          </a:p>
        </p:txBody>
      </p:sp>
    </p:spTree>
    <p:extLst>
      <p:ext uri="{BB962C8B-B14F-4D97-AF65-F5344CB8AC3E}">
        <p14:creationId xmlns:p14="http://schemas.microsoft.com/office/powerpoint/2010/main" val="99455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1B31"/>
        </a:solid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98231011-391C-6D76-2672-C2DD05B7D49D}"/>
              </a:ext>
            </a:extLst>
          </p:cNvPr>
          <p:cNvGrpSpPr/>
          <p:nvPr/>
        </p:nvGrpSpPr>
        <p:grpSpPr>
          <a:xfrm>
            <a:off x="1012345" y="703396"/>
            <a:ext cx="6421753" cy="3382798"/>
            <a:chOff x="1012345" y="703396"/>
            <a:chExt cx="6421753" cy="3382798"/>
          </a:xfrm>
        </p:grpSpPr>
        <p:sp>
          <p:nvSpPr>
            <p:cNvPr id="5" name="Inhaltsplatzhalter 4">
              <a:extLst>
                <a:ext uri="{FF2B5EF4-FFF2-40B4-BE49-F238E27FC236}">
                  <a16:creationId xmlns:a16="http://schemas.microsoft.com/office/drawing/2014/main" id="{B9EF0FF0-655B-456C-8267-36A3025DC901}"/>
                </a:ext>
              </a:extLst>
            </p:cNvPr>
            <p:cNvSpPr txBox="1">
              <a:spLocks/>
            </p:cNvSpPr>
            <p:nvPr/>
          </p:nvSpPr>
          <p:spPr>
            <a:xfrm>
              <a:off x="1012345" y="1188000"/>
              <a:ext cx="5515530" cy="109771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4400" b="1" cap="none" dirty="0">
                  <a:latin typeface="Arial Nova Cond" panose="020B0506020202020204" pitchFamily="34" charset="0"/>
                </a:rPr>
                <a:t>TELEFONANLAGEN ALS</a:t>
              </a:r>
              <a:br>
                <a:rPr lang="en-US" sz="4400" b="1" cap="none" dirty="0">
                  <a:latin typeface="Arial Nova Cond" panose="020B0506020202020204" pitchFamily="34" charset="0"/>
                </a:rPr>
              </a:br>
              <a:r>
                <a:rPr lang="en-US" sz="4400" b="1" cap="none" dirty="0">
                  <a:latin typeface="Arial Nova Cond" panose="020B0506020202020204" pitchFamily="34" charset="0"/>
                </a:rPr>
                <a:t>HARDWARE</a:t>
              </a:r>
            </a:p>
          </p:txBody>
        </p:sp>
        <p:sp>
          <p:nvSpPr>
            <p:cNvPr id="7" name="Inhaltsplatzhalter 4">
              <a:extLst>
                <a:ext uri="{FF2B5EF4-FFF2-40B4-BE49-F238E27FC236}">
                  <a16:creationId xmlns:a16="http://schemas.microsoft.com/office/drawing/2014/main" id="{E2D55F52-8470-45BE-9199-81171F8628FC}"/>
                </a:ext>
              </a:extLst>
            </p:cNvPr>
            <p:cNvSpPr txBox="1">
              <a:spLocks/>
            </p:cNvSpPr>
            <p:nvPr/>
          </p:nvSpPr>
          <p:spPr>
            <a:xfrm>
              <a:off x="1053164" y="2879495"/>
              <a:ext cx="6380934" cy="1206699"/>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80000"/>
                </a:lnSpc>
                <a:spcBef>
                  <a:spcPts val="1600"/>
                </a:spcBef>
                <a:buClr>
                  <a:srgbClr val="F59B00"/>
                </a:buClr>
                <a:buSzPct val="100000"/>
                <a:buFont typeface="Wingdings 3" panose="05040102010807070707" pitchFamily="18" charset="2"/>
                <a:buChar char=""/>
              </a:pPr>
              <a:r>
                <a:rPr lang="de-DE" sz="2000" cap="none" spc="-50" dirty="0">
                  <a:solidFill>
                    <a:schemeClr val="bg1"/>
                  </a:solidFill>
                  <a:latin typeface="Arial Nova Cond" panose="020B0506020202020204" pitchFamily="34" charset="0"/>
                </a:rPr>
                <a:t>Für jede Unternehmensgröße die passende Anlage </a:t>
              </a:r>
            </a:p>
            <a:p>
              <a:pPr marL="360000" indent="-360000">
                <a:lnSpc>
                  <a:spcPct val="80000"/>
                </a:lnSpc>
                <a:spcBef>
                  <a:spcPts val="1600"/>
                </a:spcBef>
                <a:buClr>
                  <a:srgbClr val="F59B00"/>
                </a:buClr>
                <a:buSzPct val="100000"/>
                <a:buFont typeface="Wingdings 3" panose="05040102010807070707" pitchFamily="18" charset="2"/>
                <a:buChar char=""/>
              </a:pPr>
              <a:r>
                <a:rPr lang="de-DE" sz="2000" cap="none" spc="-50" dirty="0">
                  <a:latin typeface="Arial Nova Cond" panose="020B0506020202020204" pitchFamily="34" charset="0"/>
                </a:rPr>
                <a:t>Für 3 bis 3.000 User</a:t>
              </a:r>
            </a:p>
            <a:p>
              <a:pPr marL="360000" indent="-360000">
                <a:lnSpc>
                  <a:spcPct val="80000"/>
                </a:lnSpc>
                <a:spcBef>
                  <a:spcPts val="1600"/>
                </a:spcBef>
                <a:buClr>
                  <a:srgbClr val="F59B00"/>
                </a:buClr>
                <a:buSzPct val="100000"/>
                <a:buFont typeface="Wingdings 3" panose="05040102010807070707" pitchFamily="18" charset="2"/>
                <a:buChar char=""/>
              </a:pPr>
              <a:r>
                <a:rPr lang="de-DE" sz="2000" cap="none" spc="-50" dirty="0">
                  <a:latin typeface="Arial Nova Cond" panose="020B0506020202020204" pitchFamily="34" charset="0"/>
                </a:rPr>
                <a:t>Anlagenverbund möglich</a:t>
              </a:r>
              <a:endParaRPr lang="en-US" sz="2000" cap="none" spc="-50" dirty="0">
                <a:latin typeface="Arial Nova Cond" panose="020B0506020202020204" pitchFamily="34" charset="0"/>
              </a:endParaRPr>
            </a:p>
          </p:txBody>
        </p:sp>
        <p:sp>
          <p:nvSpPr>
            <p:cNvPr id="9" name="Rechteck: abgerundete Ecken 8">
              <a:extLst>
                <a:ext uri="{FF2B5EF4-FFF2-40B4-BE49-F238E27FC236}">
                  <a16:creationId xmlns:a16="http://schemas.microsoft.com/office/drawing/2014/main" id="{7C8D5F8C-3293-4AA0-904F-D3E8A4CEEFFE}"/>
                </a:ext>
              </a:extLst>
            </p:cNvPr>
            <p:cNvSpPr/>
            <p:nvPr/>
          </p:nvSpPr>
          <p:spPr>
            <a:xfrm>
              <a:off x="1060476" y="703396"/>
              <a:ext cx="2240998"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a:t>
              </a:r>
              <a:r>
                <a:rPr lang="de-DE" b="1" dirty="0" err="1">
                  <a:solidFill>
                    <a:schemeClr val="bg1"/>
                  </a:solidFill>
                  <a:latin typeface="Arial Nova Cond" panose="020B0506020202020204" pitchFamily="34" charset="0"/>
                </a:rPr>
                <a:t>Appliances</a:t>
              </a:r>
              <a:endParaRPr lang="de-DE" b="1" dirty="0">
                <a:solidFill>
                  <a:schemeClr val="bg1"/>
                </a:solidFill>
                <a:latin typeface="Arial Nova Cond" panose="020B0506020202020204" pitchFamily="34" charset="0"/>
              </a:endParaRPr>
            </a:p>
          </p:txBody>
        </p:sp>
      </p:grpSp>
      <p:pic>
        <p:nvPicPr>
          <p:cNvPr id="2" name="Picture 2" descr="STARFACE Compact - Schrägansicht von links">
            <a:extLst>
              <a:ext uri="{FF2B5EF4-FFF2-40B4-BE49-F238E27FC236}">
                <a16:creationId xmlns:a16="http://schemas.microsoft.com/office/drawing/2014/main" id="{B6547EDF-7C88-41DD-86F5-A0319C49BE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39347" y="1244243"/>
            <a:ext cx="4815759" cy="1591459"/>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abgerundete Ecken 5">
            <a:extLst>
              <a:ext uri="{FF2B5EF4-FFF2-40B4-BE49-F238E27FC236}">
                <a16:creationId xmlns:a16="http://schemas.microsoft.com/office/drawing/2014/main" id="{01E8BB48-5F8E-4B9A-821F-B87B2653A704}"/>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7E6A9EF-9462-4194-A23A-723CA8AB9AFB}"/>
              </a:ext>
            </a:extLst>
          </p:cNvPr>
          <p:cNvSpPr txBox="1"/>
          <p:nvPr/>
        </p:nvSpPr>
        <p:spPr>
          <a:xfrm>
            <a:off x="7483672" y="6259791"/>
            <a:ext cx="2076746" cy="240066"/>
          </a:xfrm>
          <a:prstGeom prst="rect">
            <a:avLst/>
          </a:prstGeom>
          <a:noFill/>
        </p:spPr>
        <p:txBody>
          <a:bodyPr wrap="square">
            <a:spAutoFit/>
          </a:bodyPr>
          <a:lstStyle/>
          <a:p>
            <a:pPr>
              <a:lnSpc>
                <a:spcPct val="80000"/>
              </a:lnSpc>
              <a:spcBef>
                <a:spcPts val="1000"/>
              </a:spcBef>
            </a:pPr>
            <a:r>
              <a:rPr lang="de-DE" sz="1200" b="1" dirty="0">
                <a:solidFill>
                  <a:schemeClr val="bg1">
                    <a:alpha val="65000"/>
                  </a:schemeClr>
                </a:solidFill>
                <a:latin typeface="Arial Nova Cond" panose="020B0506020202020204" pitchFamily="34" charset="0"/>
              </a:rPr>
              <a:t>STARFACE Platinum</a:t>
            </a:r>
            <a:endParaRPr lang="de-DE" sz="1200" dirty="0">
              <a:solidFill>
                <a:schemeClr val="bg1">
                  <a:alpha val="65000"/>
                </a:schemeClr>
              </a:solidFill>
              <a:latin typeface="Arial Nova Cond" panose="020B0506020202020204" pitchFamily="34" charset="0"/>
            </a:endParaRPr>
          </a:p>
        </p:txBody>
      </p:sp>
      <p:sp>
        <p:nvSpPr>
          <p:cNvPr id="11" name="Textfeld 10">
            <a:extLst>
              <a:ext uri="{FF2B5EF4-FFF2-40B4-BE49-F238E27FC236}">
                <a16:creationId xmlns:a16="http://schemas.microsoft.com/office/drawing/2014/main" id="{0E76807B-DD78-4835-A9F1-EC882CEEE82D}"/>
              </a:ext>
            </a:extLst>
          </p:cNvPr>
          <p:cNvSpPr txBox="1"/>
          <p:nvPr/>
        </p:nvSpPr>
        <p:spPr>
          <a:xfrm>
            <a:off x="7513341" y="4277839"/>
            <a:ext cx="2076746" cy="240066"/>
          </a:xfrm>
          <a:prstGeom prst="rect">
            <a:avLst/>
          </a:prstGeom>
          <a:noFill/>
        </p:spPr>
        <p:txBody>
          <a:bodyPr wrap="square">
            <a:spAutoFit/>
          </a:bodyPr>
          <a:lstStyle/>
          <a:p>
            <a:pPr>
              <a:lnSpc>
                <a:spcPct val="80000"/>
              </a:lnSpc>
              <a:spcBef>
                <a:spcPts val="1000"/>
              </a:spcBef>
            </a:pPr>
            <a:r>
              <a:rPr lang="de-DE" sz="1200" b="1" dirty="0">
                <a:solidFill>
                  <a:schemeClr val="bg1">
                    <a:alpha val="65000"/>
                  </a:schemeClr>
                </a:solidFill>
                <a:latin typeface="Arial Nova Cond" panose="020B0506020202020204" pitchFamily="34" charset="0"/>
              </a:rPr>
              <a:t>STARFACE Enterprise</a:t>
            </a:r>
            <a:endParaRPr lang="de-DE" sz="1200" dirty="0">
              <a:solidFill>
                <a:schemeClr val="bg1">
                  <a:alpha val="65000"/>
                </a:schemeClr>
              </a:solidFill>
              <a:latin typeface="Arial Nova Cond" panose="020B0506020202020204" pitchFamily="34" charset="0"/>
            </a:endParaRPr>
          </a:p>
        </p:txBody>
      </p:sp>
      <p:sp>
        <p:nvSpPr>
          <p:cNvPr id="12" name="Textfeld 11">
            <a:extLst>
              <a:ext uri="{FF2B5EF4-FFF2-40B4-BE49-F238E27FC236}">
                <a16:creationId xmlns:a16="http://schemas.microsoft.com/office/drawing/2014/main" id="{EAD3711F-36AE-44DA-A114-915767CB1FA7}"/>
              </a:ext>
            </a:extLst>
          </p:cNvPr>
          <p:cNvSpPr txBox="1"/>
          <p:nvPr/>
        </p:nvSpPr>
        <p:spPr>
          <a:xfrm>
            <a:off x="7483672" y="2582598"/>
            <a:ext cx="2076746" cy="240066"/>
          </a:xfrm>
          <a:prstGeom prst="rect">
            <a:avLst/>
          </a:prstGeom>
          <a:noFill/>
        </p:spPr>
        <p:txBody>
          <a:bodyPr wrap="square">
            <a:spAutoFit/>
          </a:bodyPr>
          <a:lstStyle/>
          <a:p>
            <a:pPr>
              <a:lnSpc>
                <a:spcPct val="80000"/>
              </a:lnSpc>
              <a:spcBef>
                <a:spcPts val="1000"/>
              </a:spcBef>
            </a:pPr>
            <a:r>
              <a:rPr lang="de-DE" sz="1200" b="1" dirty="0">
                <a:solidFill>
                  <a:schemeClr val="bg1">
                    <a:alpha val="65000"/>
                  </a:schemeClr>
                </a:solidFill>
                <a:latin typeface="Arial Nova Cond" panose="020B0506020202020204" pitchFamily="34" charset="0"/>
              </a:rPr>
              <a:t>STARFACE Compact</a:t>
            </a:r>
            <a:endParaRPr lang="de-DE" sz="1200" dirty="0">
              <a:solidFill>
                <a:schemeClr val="bg1">
                  <a:alpha val="65000"/>
                </a:schemeClr>
              </a:solidFill>
              <a:latin typeface="Arial Nova Cond" panose="020B0506020202020204" pitchFamily="34" charset="0"/>
            </a:endParaRPr>
          </a:p>
        </p:txBody>
      </p:sp>
      <p:sp>
        <p:nvSpPr>
          <p:cNvPr id="15" name="Rechteck: abgerundete Ecken 14">
            <a:extLst>
              <a:ext uri="{FF2B5EF4-FFF2-40B4-BE49-F238E27FC236}">
                <a16:creationId xmlns:a16="http://schemas.microsoft.com/office/drawing/2014/main" id="{D01C646F-F99C-4229-BD0C-0621F6670491}"/>
              </a:ext>
            </a:extLst>
          </p:cNvPr>
          <p:cNvSpPr/>
          <p:nvPr/>
        </p:nvSpPr>
        <p:spPr>
          <a:xfrm>
            <a:off x="6448514" y="5085741"/>
            <a:ext cx="5012471" cy="1505317"/>
          </a:xfrm>
          <a:prstGeom prst="roundRect">
            <a:avLst>
              <a:gd name="adj" fmla="val 3811"/>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lIns="216000" tIns="0" bIns="0" rtlCol="0" anchor="ctr"/>
          <a:lstStyle/>
          <a:p>
            <a:pPr>
              <a:lnSpc>
                <a:spcPct val="120000"/>
              </a:lnSpc>
              <a:spcBef>
                <a:spcPts val="300"/>
              </a:spcBef>
            </a:pPr>
            <a:endParaRPr lang="de-DE" sz="1600" b="1" dirty="0">
              <a:solidFill>
                <a:schemeClr val="bg1"/>
              </a:solidFill>
            </a:endParaRPr>
          </a:p>
        </p:txBody>
      </p:sp>
      <p:pic>
        <p:nvPicPr>
          <p:cNvPr id="10" name="Grafik 9" descr="Ein Bild, das Text, orange enthält.&#10;&#10;Automatisch generierte Beschreibung">
            <a:extLst>
              <a:ext uri="{FF2B5EF4-FFF2-40B4-BE49-F238E27FC236}">
                <a16:creationId xmlns:a16="http://schemas.microsoft.com/office/drawing/2014/main" id="{80426650-C108-E933-17A9-A148618FAF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1251" y="2085573"/>
            <a:ext cx="4139821" cy="2759880"/>
          </a:xfrm>
          <a:prstGeom prst="rect">
            <a:avLst/>
          </a:prstGeom>
        </p:spPr>
      </p:pic>
      <p:pic>
        <p:nvPicPr>
          <p:cNvPr id="14" name="Grafik 13" descr="Ein Bild, das Text, orange enthält.&#10;&#10;Automatisch generierte Beschreibung">
            <a:extLst>
              <a:ext uri="{FF2B5EF4-FFF2-40B4-BE49-F238E27FC236}">
                <a16:creationId xmlns:a16="http://schemas.microsoft.com/office/drawing/2014/main" id="{6D2076B1-D977-8903-EBD8-BC4244A7CF1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1268"/>
          <a:stretch/>
        </p:blipFill>
        <p:spPr>
          <a:xfrm>
            <a:off x="7586197" y="3904871"/>
            <a:ext cx="4312818" cy="2263719"/>
          </a:xfrm>
          <a:prstGeom prst="rect">
            <a:avLst/>
          </a:prstGeom>
        </p:spPr>
      </p:pic>
    </p:spTree>
    <p:extLst>
      <p:ext uri="{BB962C8B-B14F-4D97-AF65-F5344CB8AC3E}">
        <p14:creationId xmlns:p14="http://schemas.microsoft.com/office/powerpoint/2010/main" val="117197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9EF0FF0-655B-456C-8267-36A3025DC901}"/>
              </a:ext>
            </a:extLst>
          </p:cNvPr>
          <p:cNvSpPr txBox="1">
            <a:spLocks/>
          </p:cNvSpPr>
          <p:nvPr/>
        </p:nvSpPr>
        <p:spPr>
          <a:xfrm>
            <a:off x="1012862" y="1188000"/>
            <a:ext cx="8899488" cy="642134"/>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KOMMUNIKATION LEICHT GEMACHT!</a:t>
            </a:r>
          </a:p>
        </p:txBody>
      </p:sp>
      <p:sp>
        <p:nvSpPr>
          <p:cNvPr id="15" name="Rechteck: abgerundete Ecken 14">
            <a:extLst>
              <a:ext uri="{FF2B5EF4-FFF2-40B4-BE49-F238E27FC236}">
                <a16:creationId xmlns:a16="http://schemas.microsoft.com/office/drawing/2014/main" id="{E7AAFD91-F55C-4643-B2F3-BF565FB2A6A0}"/>
              </a:ext>
            </a:extLst>
          </p:cNvPr>
          <p:cNvSpPr/>
          <p:nvPr/>
        </p:nvSpPr>
        <p:spPr>
          <a:xfrm>
            <a:off x="1012862" y="714495"/>
            <a:ext cx="1942840"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Die STARFACE App</a:t>
            </a:r>
          </a:p>
        </p:txBody>
      </p:sp>
      <p:sp>
        <p:nvSpPr>
          <p:cNvPr id="8" name="Inhaltsplatzhalter 4">
            <a:extLst>
              <a:ext uri="{FF2B5EF4-FFF2-40B4-BE49-F238E27FC236}">
                <a16:creationId xmlns:a16="http://schemas.microsoft.com/office/drawing/2014/main" id="{CCCBC655-5F8F-4B82-BE50-B701D76AB61C}"/>
              </a:ext>
            </a:extLst>
          </p:cNvPr>
          <p:cNvSpPr txBox="1">
            <a:spLocks/>
          </p:cNvSpPr>
          <p:nvPr/>
        </p:nvSpPr>
        <p:spPr>
          <a:xfrm>
            <a:off x="1063063" y="2213308"/>
            <a:ext cx="7211715" cy="4404568"/>
          </a:xfrm>
          <a:prstGeom prst="rect">
            <a:avLst/>
          </a:prstGeom>
          <a:noFill/>
        </p:spPr>
        <p:txBody>
          <a:bodyPr lIns="0" tIns="0" rIns="0" bIns="0" numCol="1" spcCol="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Leichte Administration</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Einfach zu bedienen -  individuell zu konfigurieren</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err="1">
                <a:solidFill>
                  <a:srgbClr val="0C2544"/>
                </a:solidFill>
                <a:latin typeface="Arial Nova Cond" panose="020B0506020202020204" pitchFamily="34" charset="0"/>
              </a:rPr>
              <a:t>Workspaces</a:t>
            </a:r>
            <a:endParaRPr lang="de-DE" sz="2000" cap="none" dirty="0">
              <a:solidFill>
                <a:srgbClr val="0C2544"/>
              </a:solidFill>
              <a:latin typeface="Arial Nova Cond" panose="020B0506020202020204" pitchFamily="34" charset="0"/>
            </a:endParaRP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Präsenz-Management</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Call Manager, Ruflisten, Voicemail</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Videomeetings und Konferenzen</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Chat und File Transfer </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Weitere Komfortfeatures wie Integration Webcam/ </a:t>
            </a:r>
            <a:r>
              <a:rPr lang="de-DE" sz="2000" cap="none" dirty="0" err="1">
                <a:solidFill>
                  <a:srgbClr val="0C2544"/>
                </a:solidFill>
                <a:latin typeface="Arial Nova Cond" panose="020B0506020202020204" pitchFamily="34" charset="0"/>
              </a:rPr>
              <a:t>Doorline</a:t>
            </a:r>
            <a:endParaRPr lang="de-DE" sz="2000" cap="none" dirty="0">
              <a:solidFill>
                <a:srgbClr val="0C2544"/>
              </a:solidFill>
              <a:latin typeface="Arial Nova Cond" panose="020B0506020202020204" pitchFamily="34" charset="0"/>
            </a:endParaRP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Mit einer Nummer überall erreichbar</a:t>
            </a:r>
          </a:p>
          <a:p>
            <a:pPr marL="361950" indent="-361950">
              <a:lnSpc>
                <a:spcPct val="85000"/>
              </a:lnSpc>
              <a:spcBef>
                <a:spcPts val="6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Verfügbar für: </a:t>
            </a:r>
          </a:p>
        </p:txBody>
      </p:sp>
      <p:sp>
        <p:nvSpPr>
          <p:cNvPr id="23" name="Rechteck: abgerundete Ecken 22">
            <a:extLst>
              <a:ext uri="{FF2B5EF4-FFF2-40B4-BE49-F238E27FC236}">
                <a16:creationId xmlns:a16="http://schemas.microsoft.com/office/drawing/2014/main" id="{E8F6AE93-5493-41CF-83AB-78EC67D7E551}"/>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1D4C1144-6C62-C4C2-DD51-039AD387C3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2694" b="18196"/>
          <a:stretch/>
        </p:blipFill>
        <p:spPr>
          <a:xfrm>
            <a:off x="2900160" y="5910206"/>
            <a:ext cx="755229" cy="250977"/>
          </a:xfrm>
          <a:prstGeom prst="rect">
            <a:avLst/>
          </a:prstGeom>
        </p:spPr>
      </p:pic>
      <p:pic>
        <p:nvPicPr>
          <p:cNvPr id="10" name="Grafik 9">
            <a:extLst>
              <a:ext uri="{FF2B5EF4-FFF2-40B4-BE49-F238E27FC236}">
                <a16:creationId xmlns:a16="http://schemas.microsoft.com/office/drawing/2014/main" id="{7ACD35BB-09A4-46FA-F83F-61F65B2F6739}"/>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86341" y="5907359"/>
            <a:ext cx="658272" cy="225071"/>
          </a:xfrm>
          <a:prstGeom prst="rect">
            <a:avLst/>
          </a:prstGeom>
        </p:spPr>
      </p:pic>
      <p:pic>
        <p:nvPicPr>
          <p:cNvPr id="11" name="Picture 8">
            <a:extLst>
              <a:ext uri="{FF2B5EF4-FFF2-40B4-BE49-F238E27FC236}">
                <a16:creationId xmlns:a16="http://schemas.microsoft.com/office/drawing/2014/main" id="{13839899-D54D-1CF2-D4A5-FA393CBAD22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25096" y="5843255"/>
            <a:ext cx="503744" cy="384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125BC208-8E84-8B1A-39F9-795A2D429B7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51408" y="5804043"/>
            <a:ext cx="511070" cy="44625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26567054-D031-763E-C875-AC5FACCFEC19}"/>
              </a:ext>
            </a:extLst>
          </p:cNvPr>
          <p:cNvGrpSpPr/>
          <p:nvPr/>
        </p:nvGrpSpPr>
        <p:grpSpPr>
          <a:xfrm>
            <a:off x="7148007" y="2091496"/>
            <a:ext cx="5528685" cy="3180218"/>
            <a:chOff x="7148007" y="2091496"/>
            <a:chExt cx="5528685" cy="3180218"/>
          </a:xfrm>
        </p:grpSpPr>
        <p:pic>
          <p:nvPicPr>
            <p:cNvPr id="2" name="Grafik 1">
              <a:extLst>
                <a:ext uri="{FF2B5EF4-FFF2-40B4-BE49-F238E27FC236}">
                  <a16:creationId xmlns:a16="http://schemas.microsoft.com/office/drawing/2014/main" id="{52A5C725-E14D-665E-1698-5604463C106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48007" y="2091496"/>
              <a:ext cx="5528685" cy="3180218"/>
            </a:xfrm>
            <a:prstGeom prst="rect">
              <a:avLst/>
            </a:prstGeom>
          </p:spPr>
        </p:pic>
        <p:pic>
          <p:nvPicPr>
            <p:cNvPr id="14" name="Grafik 13">
              <a:extLst>
                <a:ext uri="{FF2B5EF4-FFF2-40B4-BE49-F238E27FC236}">
                  <a16:creationId xmlns:a16="http://schemas.microsoft.com/office/drawing/2014/main" id="{4CDDE375-19F8-616B-B346-67B5D7F5729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64855" y="2391386"/>
              <a:ext cx="3689286" cy="2075223"/>
            </a:xfrm>
            <a:prstGeom prst="rect">
              <a:avLst/>
            </a:prstGeom>
          </p:spPr>
        </p:pic>
      </p:grpSp>
      <p:pic>
        <p:nvPicPr>
          <p:cNvPr id="9" name="Grafik 8">
            <a:extLst>
              <a:ext uri="{FF2B5EF4-FFF2-40B4-BE49-F238E27FC236}">
                <a16:creationId xmlns:a16="http://schemas.microsoft.com/office/drawing/2014/main" id="{2D713996-D386-893F-CB56-1C39F680A65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rot="472747">
            <a:off x="10442751" y="3893379"/>
            <a:ext cx="1110609" cy="2221217"/>
          </a:xfrm>
          <a:prstGeom prst="rect">
            <a:avLst/>
          </a:prstGeom>
        </p:spPr>
      </p:pic>
    </p:spTree>
    <p:extLst>
      <p:ext uri="{BB962C8B-B14F-4D97-AF65-F5344CB8AC3E}">
        <p14:creationId xmlns:p14="http://schemas.microsoft.com/office/powerpoint/2010/main" val="387905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77A69668-0AA3-4359-AB05-92B471FEC3E7}"/>
              </a:ext>
            </a:extLst>
          </p:cNvPr>
          <p:cNvSpPr/>
          <p:nvPr/>
        </p:nvSpPr>
        <p:spPr>
          <a:xfrm>
            <a:off x="1012862" y="714495"/>
            <a:ext cx="1742721"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NEON</a:t>
            </a:r>
          </a:p>
        </p:txBody>
      </p:sp>
      <p:sp>
        <p:nvSpPr>
          <p:cNvPr id="11" name="Rechteck: abgerundete Ecken 10">
            <a:extLst>
              <a:ext uri="{FF2B5EF4-FFF2-40B4-BE49-F238E27FC236}">
                <a16:creationId xmlns:a16="http://schemas.microsoft.com/office/drawing/2014/main" id="{C4479003-D768-4F46-951F-562E780C51F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4">
            <a:extLst>
              <a:ext uri="{FF2B5EF4-FFF2-40B4-BE49-F238E27FC236}">
                <a16:creationId xmlns:a16="http://schemas.microsoft.com/office/drawing/2014/main" id="{DFB4BC26-8E9B-4157-9AA9-E36443E44CF8}"/>
              </a:ext>
            </a:extLst>
          </p:cNvPr>
          <p:cNvSpPr txBox="1">
            <a:spLocks/>
          </p:cNvSpPr>
          <p:nvPr/>
        </p:nvSpPr>
        <p:spPr>
          <a:xfrm>
            <a:off x="1067033" y="2206602"/>
            <a:ext cx="6566289" cy="2951737"/>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Direkt aus der STARFACE App starten</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Kein Download, keine Registrierung, keine Eingabe persönlicher Daten</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Gäste per Link einladen</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Einzel- und Serientermine</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Meetingräume</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Moderatorenrechte</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Dateien und Nachrichten teilen</a:t>
            </a:r>
          </a:p>
          <a:p>
            <a:pPr marL="358775" indent="-358775">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81B30"/>
                </a:solidFill>
                <a:latin typeface="Arial Nova Cond" panose="020B0506020202020204" pitchFamily="34" charset="0"/>
              </a:rPr>
              <a:t>Remote- Zugriff</a:t>
            </a:r>
          </a:p>
          <a:p>
            <a:pPr>
              <a:lnSpc>
                <a:spcPct val="85000"/>
              </a:lnSpc>
              <a:spcBef>
                <a:spcPts val="1200"/>
              </a:spcBef>
              <a:spcAft>
                <a:spcPts val="1200"/>
              </a:spcAft>
              <a:buClr>
                <a:srgbClr val="F59B00"/>
              </a:buClr>
              <a:buSzPct val="100000"/>
            </a:pPr>
            <a:endParaRPr lang="en-US" sz="2000" b="1" cap="none" dirty="0">
              <a:solidFill>
                <a:srgbClr val="0C2544"/>
              </a:solidFill>
              <a:latin typeface="Arial Nova Cond" panose="020B0506020202020204" pitchFamily="34" charset="0"/>
            </a:endParaRPr>
          </a:p>
        </p:txBody>
      </p:sp>
      <p:sp>
        <p:nvSpPr>
          <p:cNvPr id="8" name="Inhaltsplatzhalter 4">
            <a:extLst>
              <a:ext uri="{FF2B5EF4-FFF2-40B4-BE49-F238E27FC236}">
                <a16:creationId xmlns:a16="http://schemas.microsoft.com/office/drawing/2014/main" id="{83BC6428-62A0-4198-A802-A225BC7DE87C}"/>
              </a:ext>
            </a:extLst>
          </p:cNvPr>
          <p:cNvSpPr txBox="1">
            <a:spLocks/>
          </p:cNvSpPr>
          <p:nvPr/>
        </p:nvSpPr>
        <p:spPr>
          <a:xfrm>
            <a:off x="1016617" y="1188000"/>
            <a:ext cx="10099057" cy="1152962"/>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b="1" spc="-60" dirty="0">
                <a:solidFill>
                  <a:srgbClr val="0C2544"/>
                </a:solidFill>
                <a:latin typeface="Arial Nova Cond" panose="020B0506020202020204" pitchFamily="34" charset="0"/>
              </a:rPr>
              <a:t>Online-meetings: so einfach wie nie!</a:t>
            </a:r>
            <a:endParaRPr lang="en-US" b="1" spc="-60" dirty="0">
              <a:solidFill>
                <a:srgbClr val="0C2544"/>
              </a:solidFill>
              <a:latin typeface="Arial Nova Cond" panose="020B0506020202020204" pitchFamily="34" charset="0"/>
            </a:endParaRPr>
          </a:p>
        </p:txBody>
      </p:sp>
      <p:grpSp>
        <p:nvGrpSpPr>
          <p:cNvPr id="9" name="Gruppieren 8">
            <a:extLst>
              <a:ext uri="{FF2B5EF4-FFF2-40B4-BE49-F238E27FC236}">
                <a16:creationId xmlns:a16="http://schemas.microsoft.com/office/drawing/2014/main" id="{04391E80-CE6D-6915-4B71-6869F039B929}"/>
              </a:ext>
            </a:extLst>
          </p:cNvPr>
          <p:cNvGrpSpPr/>
          <p:nvPr/>
        </p:nvGrpSpPr>
        <p:grpSpPr>
          <a:xfrm>
            <a:off x="7148007" y="2091496"/>
            <a:ext cx="5528685" cy="3180218"/>
            <a:chOff x="7357706" y="2316877"/>
            <a:chExt cx="5528685" cy="3180218"/>
          </a:xfrm>
        </p:grpSpPr>
        <p:pic>
          <p:nvPicPr>
            <p:cNvPr id="10" name="Grafik 9">
              <a:extLst>
                <a:ext uri="{FF2B5EF4-FFF2-40B4-BE49-F238E27FC236}">
                  <a16:creationId xmlns:a16="http://schemas.microsoft.com/office/drawing/2014/main" id="{F6EFA846-9DEC-484B-E5AB-5DBF2B1331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7706" y="2316877"/>
              <a:ext cx="5528685" cy="3180218"/>
            </a:xfrm>
            <a:prstGeom prst="rect">
              <a:avLst/>
            </a:prstGeom>
          </p:spPr>
        </p:pic>
        <p:pic>
          <p:nvPicPr>
            <p:cNvPr id="14" name="Grafik 13">
              <a:extLst>
                <a:ext uri="{FF2B5EF4-FFF2-40B4-BE49-F238E27FC236}">
                  <a16:creationId xmlns:a16="http://schemas.microsoft.com/office/drawing/2014/main" id="{BF011CBA-67B9-76B5-2714-3FFCA6F20F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741"/>
            <a:stretch/>
          </p:blipFill>
          <p:spPr>
            <a:xfrm>
              <a:off x="8160997" y="2627801"/>
              <a:ext cx="3714126" cy="2104897"/>
            </a:xfrm>
            <a:prstGeom prst="rect">
              <a:avLst/>
            </a:prstGeom>
          </p:spPr>
        </p:pic>
      </p:grpSp>
    </p:spTree>
    <p:extLst>
      <p:ext uri="{BB962C8B-B14F-4D97-AF65-F5344CB8AC3E}">
        <p14:creationId xmlns:p14="http://schemas.microsoft.com/office/powerpoint/2010/main" val="264800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Monitor, Elektronik, schwarz, Mobiltelefon enthält.&#10;&#10;Automatisch generierte Beschreibung">
            <a:extLst>
              <a:ext uri="{FF2B5EF4-FFF2-40B4-BE49-F238E27FC236}">
                <a16:creationId xmlns:a16="http://schemas.microsoft.com/office/drawing/2014/main" id="{694B07C9-D5F7-94D6-ABED-2D6E3E8310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74933" y="1640503"/>
            <a:ext cx="5498824" cy="3543036"/>
          </a:xfrm>
          <a:prstGeom prst="rect">
            <a:avLst/>
          </a:prstGeom>
        </p:spPr>
      </p:pic>
      <p:sp>
        <p:nvSpPr>
          <p:cNvPr id="2" name="Inhaltsplatzhalter 4">
            <a:extLst>
              <a:ext uri="{FF2B5EF4-FFF2-40B4-BE49-F238E27FC236}">
                <a16:creationId xmlns:a16="http://schemas.microsoft.com/office/drawing/2014/main" id="{9C6E8073-BEC9-4D89-BF41-45F79F85D484}"/>
              </a:ext>
            </a:extLst>
          </p:cNvPr>
          <p:cNvSpPr txBox="1">
            <a:spLocks/>
          </p:cNvSpPr>
          <p:nvPr/>
        </p:nvSpPr>
        <p:spPr>
          <a:xfrm>
            <a:off x="1012862" y="1188000"/>
            <a:ext cx="10455237" cy="109771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FREIE AUSWAHL BEI DEN ENDGERÄTEN</a:t>
            </a:r>
            <a:endParaRPr lang="en-US" sz="4400" b="1" cap="none" dirty="0">
              <a:solidFill>
                <a:srgbClr val="0C2544"/>
              </a:solidFill>
              <a:latin typeface="Arial Nova Cond" panose="020B0506020202020204" pitchFamily="34" charset="0"/>
            </a:endParaRPr>
          </a:p>
        </p:txBody>
      </p:sp>
      <p:sp>
        <p:nvSpPr>
          <p:cNvPr id="3" name="Inhaltsplatzhalter 4">
            <a:extLst>
              <a:ext uri="{FF2B5EF4-FFF2-40B4-BE49-F238E27FC236}">
                <a16:creationId xmlns:a16="http://schemas.microsoft.com/office/drawing/2014/main" id="{CE36554E-180B-48B6-AE9D-6808478E9593}"/>
              </a:ext>
            </a:extLst>
          </p:cNvPr>
          <p:cNvSpPr txBox="1">
            <a:spLocks/>
          </p:cNvSpPr>
          <p:nvPr/>
        </p:nvSpPr>
        <p:spPr>
          <a:xfrm>
            <a:off x="1088533" y="2703384"/>
            <a:ext cx="5007467" cy="1656573"/>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Endgeräte aller relevanten Hersteller werden unterstützt</a:t>
            </a:r>
          </a:p>
          <a:p>
            <a:pPr marL="361950" indent="-361950">
              <a:lnSpc>
                <a:spcPct val="85000"/>
              </a:lnSpc>
              <a:spcBef>
                <a:spcPts val="1200"/>
              </a:spcBef>
              <a:spcAft>
                <a:spcPts val="12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Volle Systemtelefonie mit Geräten von Gigaset, </a:t>
            </a:r>
            <a:r>
              <a:rPr lang="de-DE" sz="2000" cap="none" dirty="0" err="1">
                <a:solidFill>
                  <a:srgbClr val="0C2544"/>
                </a:solidFill>
                <a:latin typeface="Arial Nova Cond" panose="020B0506020202020204" pitchFamily="34" charset="0"/>
              </a:rPr>
              <a:t>snom</a:t>
            </a:r>
            <a:r>
              <a:rPr lang="de-DE" sz="2000" cap="none" dirty="0">
                <a:solidFill>
                  <a:srgbClr val="0C2544"/>
                </a:solidFill>
                <a:latin typeface="Arial Nova Cond" panose="020B0506020202020204" pitchFamily="34" charset="0"/>
              </a:rPr>
              <a:t>, </a:t>
            </a:r>
            <a:r>
              <a:rPr lang="de-DE" sz="2000" cap="none" dirty="0" err="1">
                <a:solidFill>
                  <a:srgbClr val="0C2544"/>
                </a:solidFill>
                <a:latin typeface="Arial Nova Cond" panose="020B0506020202020204" pitchFamily="34" charset="0"/>
              </a:rPr>
              <a:t>Yealink</a:t>
            </a:r>
            <a:endParaRPr lang="de-DE" sz="2000" cap="none" dirty="0">
              <a:solidFill>
                <a:srgbClr val="0C2544"/>
              </a:solidFill>
              <a:latin typeface="Arial Nova Cond" panose="020B0506020202020204" pitchFamily="34" charset="0"/>
            </a:endParaRPr>
          </a:p>
        </p:txBody>
      </p:sp>
      <p:grpSp>
        <p:nvGrpSpPr>
          <p:cNvPr id="28" name="Gruppieren 27">
            <a:extLst>
              <a:ext uri="{FF2B5EF4-FFF2-40B4-BE49-F238E27FC236}">
                <a16:creationId xmlns:a16="http://schemas.microsoft.com/office/drawing/2014/main" id="{45F12217-F8B7-4089-8213-9F8AE52998DB}"/>
              </a:ext>
            </a:extLst>
          </p:cNvPr>
          <p:cNvGrpSpPr/>
          <p:nvPr/>
        </p:nvGrpSpPr>
        <p:grpSpPr>
          <a:xfrm>
            <a:off x="6995307" y="5312091"/>
            <a:ext cx="4855352" cy="1146755"/>
            <a:chOff x="490948" y="4981433"/>
            <a:chExt cx="5249998" cy="1239964"/>
          </a:xfrm>
        </p:grpSpPr>
        <p:sp>
          <p:nvSpPr>
            <p:cNvPr id="44" name="Rechteck 43">
              <a:extLst>
                <a:ext uri="{FF2B5EF4-FFF2-40B4-BE49-F238E27FC236}">
                  <a16:creationId xmlns:a16="http://schemas.microsoft.com/office/drawing/2014/main" id="{62EC3627-58AB-47A2-9C8F-846DC6287384}"/>
                </a:ext>
              </a:extLst>
            </p:cNvPr>
            <p:cNvSpPr/>
            <p:nvPr/>
          </p:nvSpPr>
          <p:spPr>
            <a:xfrm>
              <a:off x="490948" y="4981433"/>
              <a:ext cx="1228628" cy="1228628"/>
            </a:xfrm>
            <a:prstGeom prst="rect">
              <a:avLst/>
            </a:prstGeom>
            <a:solidFill>
              <a:schemeClr val="bg1"/>
            </a:solidFill>
            <a:ln>
              <a:noFill/>
            </a:ln>
            <a:effectLst>
              <a:outerShdw blurRad="546100" dist="2413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97DA91E2-A7AA-49AA-8C44-4CF56CD777DD}"/>
                </a:ext>
              </a:extLst>
            </p:cNvPr>
            <p:cNvSpPr/>
            <p:nvPr/>
          </p:nvSpPr>
          <p:spPr>
            <a:xfrm>
              <a:off x="1829196" y="4982932"/>
              <a:ext cx="1228628" cy="1228628"/>
            </a:xfrm>
            <a:prstGeom prst="rect">
              <a:avLst/>
            </a:prstGeom>
            <a:solidFill>
              <a:schemeClr val="bg1"/>
            </a:solidFill>
            <a:ln>
              <a:noFill/>
            </a:ln>
            <a:effectLst>
              <a:outerShdw blurRad="546100" dist="2413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1" name="Gruppieren 30">
              <a:extLst>
                <a:ext uri="{FF2B5EF4-FFF2-40B4-BE49-F238E27FC236}">
                  <a16:creationId xmlns:a16="http://schemas.microsoft.com/office/drawing/2014/main" id="{7EEDA80E-30A0-4C57-B671-09BE4F012465}"/>
                </a:ext>
              </a:extLst>
            </p:cNvPr>
            <p:cNvGrpSpPr/>
            <p:nvPr/>
          </p:nvGrpSpPr>
          <p:grpSpPr>
            <a:xfrm>
              <a:off x="797034" y="4991270"/>
              <a:ext cx="3604479" cy="1228628"/>
              <a:chOff x="797034" y="4991270"/>
              <a:chExt cx="3604479" cy="1228628"/>
            </a:xfrm>
          </p:grpSpPr>
          <p:sp>
            <p:nvSpPr>
              <p:cNvPr id="40" name="Rechteck 39">
                <a:extLst>
                  <a:ext uri="{FF2B5EF4-FFF2-40B4-BE49-F238E27FC236}">
                    <a16:creationId xmlns:a16="http://schemas.microsoft.com/office/drawing/2014/main" id="{3DB5D159-AE2F-4A75-85FC-4D10684D16D2}"/>
                  </a:ext>
                </a:extLst>
              </p:cNvPr>
              <p:cNvSpPr/>
              <p:nvPr/>
            </p:nvSpPr>
            <p:spPr>
              <a:xfrm>
                <a:off x="3172885" y="4991270"/>
                <a:ext cx="1228628" cy="1228628"/>
              </a:xfrm>
              <a:prstGeom prst="rect">
                <a:avLst/>
              </a:prstGeom>
              <a:solidFill>
                <a:schemeClr val="bg1"/>
              </a:solidFill>
              <a:ln>
                <a:noFill/>
              </a:ln>
              <a:effectLst>
                <a:outerShdw blurRad="546100" dist="2413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0D20795A-FDAC-4953-AE72-AEF3CEAA1B58}"/>
                  </a:ext>
                </a:extLst>
              </p:cNvPr>
              <p:cNvPicPr>
                <a:picLocks noChangeAspect="1"/>
              </p:cNvPicPr>
              <p:nvPr/>
            </p:nvPicPr>
            <p:blipFill>
              <a:blip r:embed="rId3"/>
              <a:stretch>
                <a:fillRect/>
              </a:stretch>
            </p:blipFill>
            <p:spPr>
              <a:xfrm>
                <a:off x="797034" y="5113526"/>
                <a:ext cx="616452" cy="1030788"/>
              </a:xfrm>
              <a:prstGeom prst="rect">
                <a:avLst/>
              </a:prstGeom>
            </p:spPr>
          </p:pic>
        </p:grpSp>
        <p:sp>
          <p:nvSpPr>
            <p:cNvPr id="36" name="Rechteck 35">
              <a:extLst>
                <a:ext uri="{FF2B5EF4-FFF2-40B4-BE49-F238E27FC236}">
                  <a16:creationId xmlns:a16="http://schemas.microsoft.com/office/drawing/2014/main" id="{3442F441-3CA4-4B9A-B807-4484D1AE1CB1}"/>
                </a:ext>
              </a:extLst>
            </p:cNvPr>
            <p:cNvSpPr/>
            <p:nvPr/>
          </p:nvSpPr>
          <p:spPr>
            <a:xfrm>
              <a:off x="4512318" y="4992769"/>
              <a:ext cx="1228628" cy="1228628"/>
            </a:xfrm>
            <a:prstGeom prst="rect">
              <a:avLst/>
            </a:prstGeom>
            <a:solidFill>
              <a:schemeClr val="bg1"/>
            </a:solidFill>
            <a:ln>
              <a:noFill/>
            </a:ln>
            <a:effectLst>
              <a:outerShdw blurRad="546100" dist="2413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7" name="Rechteck: abgerundete Ecken 46">
            <a:extLst>
              <a:ext uri="{FF2B5EF4-FFF2-40B4-BE49-F238E27FC236}">
                <a16:creationId xmlns:a16="http://schemas.microsoft.com/office/drawing/2014/main" id="{ABA528AB-5E5D-4CD9-A937-73D4D0A564AB}"/>
              </a:ext>
            </a:extLst>
          </p:cNvPr>
          <p:cNvSpPr/>
          <p:nvPr/>
        </p:nvSpPr>
        <p:spPr>
          <a:xfrm>
            <a:off x="1012862" y="703396"/>
            <a:ext cx="1712713"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Unsere Telefone</a:t>
            </a:r>
          </a:p>
        </p:txBody>
      </p:sp>
      <p:sp>
        <p:nvSpPr>
          <p:cNvPr id="25" name="Rechteck: abgerundete Ecken 24">
            <a:extLst>
              <a:ext uri="{FF2B5EF4-FFF2-40B4-BE49-F238E27FC236}">
                <a16:creationId xmlns:a16="http://schemas.microsoft.com/office/drawing/2014/main" id="{41056467-00D2-4D6B-886B-3BDAFA5DD314}"/>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drinnen, Elektronik enthält.&#10;&#10;Automatisch generierte Beschreibung">
            <a:extLst>
              <a:ext uri="{FF2B5EF4-FFF2-40B4-BE49-F238E27FC236}">
                <a16:creationId xmlns:a16="http://schemas.microsoft.com/office/drawing/2014/main" id="{23E7F4EF-5A6E-C2B4-4FBE-9DE978DDD0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37225" y="5474412"/>
            <a:ext cx="1113434" cy="811628"/>
          </a:xfrm>
          <a:prstGeom prst="rect">
            <a:avLst/>
          </a:prstGeom>
        </p:spPr>
      </p:pic>
      <p:pic>
        <p:nvPicPr>
          <p:cNvPr id="12" name="Grafik 11" descr="Ein Bild, das drinnen, Elektronik, Mobiltelefon enthält.&#10;&#10;Automatisch generierte Beschreibung">
            <a:extLst>
              <a:ext uri="{FF2B5EF4-FFF2-40B4-BE49-F238E27FC236}">
                <a16:creationId xmlns:a16="http://schemas.microsoft.com/office/drawing/2014/main" id="{37557088-57C7-3FC9-D25D-D55B0D67D1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34200" y="5397938"/>
            <a:ext cx="1357614" cy="989620"/>
          </a:xfrm>
          <a:prstGeom prst="rect">
            <a:avLst/>
          </a:prstGeom>
        </p:spPr>
      </p:pic>
      <p:pic>
        <p:nvPicPr>
          <p:cNvPr id="16" name="Grafik 15" descr="Ein Bild, das Elektronik, drinnen, Mobiltelefon enthält.&#10;&#10;Automatisch generierte Beschreibung">
            <a:extLst>
              <a:ext uri="{FF2B5EF4-FFF2-40B4-BE49-F238E27FC236}">
                <a16:creationId xmlns:a16="http://schemas.microsoft.com/office/drawing/2014/main" id="{DA5F2E90-BCD8-9FA9-E223-134C269F25D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51093" y="5310137"/>
            <a:ext cx="1201540" cy="1201538"/>
          </a:xfrm>
          <a:prstGeom prst="rect">
            <a:avLst/>
          </a:prstGeom>
        </p:spPr>
      </p:pic>
    </p:spTree>
    <p:extLst>
      <p:ext uri="{BB962C8B-B14F-4D97-AF65-F5344CB8AC3E}">
        <p14:creationId xmlns:p14="http://schemas.microsoft.com/office/powerpoint/2010/main" val="54500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9EF0FF0-655B-456C-8267-36A3025DC901}"/>
              </a:ext>
            </a:extLst>
          </p:cNvPr>
          <p:cNvSpPr txBox="1">
            <a:spLocks/>
          </p:cNvSpPr>
          <p:nvPr/>
        </p:nvSpPr>
        <p:spPr>
          <a:xfrm>
            <a:off x="1012862" y="1188000"/>
            <a:ext cx="5515530" cy="109771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STARFACE CONNECT</a:t>
            </a:r>
            <a:endParaRPr lang="en-US" sz="4400" b="1" cap="none" dirty="0">
              <a:solidFill>
                <a:srgbClr val="0C2544"/>
              </a:solidFill>
              <a:latin typeface="Arial Nova Cond" panose="020B0506020202020204" pitchFamily="34" charset="0"/>
            </a:endParaRPr>
          </a:p>
        </p:txBody>
      </p:sp>
      <p:sp>
        <p:nvSpPr>
          <p:cNvPr id="10" name="Rechteck: abgerundete Ecken 9">
            <a:extLst>
              <a:ext uri="{FF2B5EF4-FFF2-40B4-BE49-F238E27FC236}">
                <a16:creationId xmlns:a16="http://schemas.microsoft.com/office/drawing/2014/main" id="{B375AEBB-DB86-413B-A249-0E81629958FD}"/>
              </a:ext>
            </a:extLst>
          </p:cNvPr>
          <p:cNvSpPr/>
          <p:nvPr/>
        </p:nvSpPr>
        <p:spPr>
          <a:xfrm>
            <a:off x="1012862" y="702000"/>
            <a:ext cx="2014206"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Services</a:t>
            </a:r>
          </a:p>
        </p:txBody>
      </p:sp>
      <p:sp>
        <p:nvSpPr>
          <p:cNvPr id="11" name="Rechteck: abgerundete Ecken 10">
            <a:extLst>
              <a:ext uri="{FF2B5EF4-FFF2-40B4-BE49-F238E27FC236}">
                <a16:creationId xmlns:a16="http://schemas.microsoft.com/office/drawing/2014/main" id="{15ECD537-148E-4DA6-BB0A-3E8A2D6C040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 descr="SIPTRUNK.DE">
            <a:extLst>
              <a:ext uri="{FF2B5EF4-FFF2-40B4-BE49-F238E27FC236}">
                <a16:creationId xmlns:a16="http://schemas.microsoft.com/office/drawing/2014/main" id="{82B41825-4382-C85A-0C5B-40451C5C7E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6822" y="6062059"/>
            <a:ext cx="1700090" cy="471110"/>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4">
            <a:extLst>
              <a:ext uri="{FF2B5EF4-FFF2-40B4-BE49-F238E27FC236}">
                <a16:creationId xmlns:a16="http://schemas.microsoft.com/office/drawing/2014/main" id="{3E0591C2-6A94-F7CE-04FB-5D5162A73679}"/>
              </a:ext>
            </a:extLst>
          </p:cNvPr>
          <p:cNvSpPr txBox="1">
            <a:spLocks/>
          </p:cNvSpPr>
          <p:nvPr/>
        </p:nvSpPr>
        <p:spPr>
          <a:xfrm>
            <a:off x="1064872" y="2276476"/>
            <a:ext cx="6557248" cy="3027912"/>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Eigener STARFACE SIP-Trunk</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Günstige Telefonate bereits ab 0,9 Cent / Minute</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Aktivierung in 2 Minuten</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60 Sprachkanäle für parallele Telefongespräche vorkonfiguriert</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Auf jeder STARFACE Anlage ist der VoIP-Telefonanschluss schon vorkonfiguriert</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Auch als zusätzliches kostenloses Sicherheitsfeature nutzbar</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Das Provider-Vergleichsportal</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endParaRPr lang="de-DE" sz="2000" cap="none" dirty="0">
              <a:solidFill>
                <a:srgbClr val="0C2544"/>
              </a:solidFill>
              <a:latin typeface="Arial Nova Cond" panose="020B0506020202020204" pitchFamily="34" charset="0"/>
            </a:endParaRPr>
          </a:p>
        </p:txBody>
      </p:sp>
      <p:pic>
        <p:nvPicPr>
          <p:cNvPr id="12" name="Grafik 11" descr="Ein Bild, das draußen, Gebäude, Person, Telefon enthält.&#10;&#10;Automatisch generierte Beschreibung">
            <a:extLst>
              <a:ext uri="{FF2B5EF4-FFF2-40B4-BE49-F238E27FC236}">
                <a16:creationId xmlns:a16="http://schemas.microsoft.com/office/drawing/2014/main" id="{F71C5EAF-A1C7-2F0D-C28D-6CFE51EF6733}"/>
              </a:ext>
            </a:extLst>
          </p:cNvPr>
          <p:cNvPicPr>
            <a:picLocks noChangeAspect="1"/>
          </p:cNvPicPr>
          <p:nvPr/>
        </p:nvPicPr>
        <p:blipFill>
          <a:blip r:embed="rId4" cstate="hqprint">
            <a:extLst>
              <a:ext uri="{28A0092B-C50C-407E-A947-70E740481C1C}">
                <a14:useLocalDpi xmlns:a14="http://schemas.microsoft.com/office/drawing/2010/main"/>
              </a:ext>
            </a:extLst>
          </a:blip>
          <a:srcRect b="30982"/>
          <a:stretch>
            <a:fillRect/>
          </a:stretch>
        </p:blipFill>
        <p:spPr>
          <a:xfrm>
            <a:off x="7286263" y="-496904"/>
            <a:ext cx="4905735" cy="5076190"/>
          </a:xfrm>
          <a:custGeom>
            <a:avLst/>
            <a:gdLst>
              <a:gd name="connsiteX0" fmla="*/ 0 w 4905735"/>
              <a:gd name="connsiteY0" fmla="*/ 0 h 5076190"/>
              <a:gd name="connsiteX1" fmla="*/ 4905735 w 4905735"/>
              <a:gd name="connsiteY1" fmla="*/ 0 h 5076190"/>
              <a:gd name="connsiteX2" fmla="*/ 4905735 w 4905735"/>
              <a:gd name="connsiteY2" fmla="*/ 4324236 h 5076190"/>
              <a:gd name="connsiteX3" fmla="*/ 1985753 w 4905735"/>
              <a:gd name="connsiteY3" fmla="*/ 5052270 h 5076190"/>
              <a:gd name="connsiteX4" fmla="*/ 1017270 w 4905735"/>
              <a:gd name="connsiteY4" fmla="*/ 4470346 h 5076190"/>
              <a:gd name="connsiteX5" fmla="*/ 0 w 4905735"/>
              <a:gd name="connsiteY5" fmla="*/ 390301 h 50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5735" h="5076190">
                <a:moveTo>
                  <a:pt x="0" y="0"/>
                </a:moveTo>
                <a:lnTo>
                  <a:pt x="4905735" y="0"/>
                </a:lnTo>
                <a:lnTo>
                  <a:pt x="4905735" y="4324236"/>
                </a:lnTo>
                <a:lnTo>
                  <a:pt x="1985753" y="5052270"/>
                </a:lnTo>
                <a:cubicBezTo>
                  <a:pt x="1557619" y="5159015"/>
                  <a:pt x="1124015" y="4898480"/>
                  <a:pt x="1017270" y="4470346"/>
                </a:cubicBezTo>
                <a:lnTo>
                  <a:pt x="0" y="390301"/>
                </a:lnTo>
                <a:close/>
              </a:path>
            </a:pathLst>
          </a:custGeom>
        </p:spPr>
      </p:pic>
      <p:pic>
        <p:nvPicPr>
          <p:cNvPr id="3" name="Grafik 2" descr="Ein Bild, das Person, Mann, Telefon, Mobiltelefon enthält.&#10;&#10;Automatisch generierte Beschreibung">
            <a:extLst>
              <a:ext uri="{FF2B5EF4-FFF2-40B4-BE49-F238E27FC236}">
                <a16:creationId xmlns:a16="http://schemas.microsoft.com/office/drawing/2014/main" id="{3C69E810-AF4E-EAC6-18A3-E447248722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2120" y="154512"/>
            <a:ext cx="4231137" cy="6703488"/>
          </a:xfrm>
          <a:prstGeom prst="rect">
            <a:avLst/>
          </a:prstGeom>
        </p:spPr>
      </p:pic>
    </p:spTree>
    <p:extLst>
      <p:ext uri="{BB962C8B-B14F-4D97-AF65-F5344CB8AC3E}">
        <p14:creationId xmlns:p14="http://schemas.microsoft.com/office/powerpoint/2010/main" val="430060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9EF0FF0-655B-456C-8267-36A3025DC901}"/>
              </a:ext>
            </a:extLst>
          </p:cNvPr>
          <p:cNvSpPr txBox="1">
            <a:spLocks/>
          </p:cNvSpPr>
          <p:nvPr/>
        </p:nvSpPr>
        <p:spPr>
          <a:xfrm>
            <a:off x="1012862" y="1188000"/>
            <a:ext cx="5515530" cy="109771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STARFACE DSL</a:t>
            </a:r>
            <a:endParaRPr lang="en-US" sz="4400" b="1" cap="none" dirty="0">
              <a:solidFill>
                <a:srgbClr val="0C2544"/>
              </a:solidFill>
              <a:latin typeface="Arial Nova Cond" panose="020B0506020202020204" pitchFamily="34" charset="0"/>
            </a:endParaRPr>
          </a:p>
        </p:txBody>
      </p:sp>
      <p:sp>
        <p:nvSpPr>
          <p:cNvPr id="7" name="Inhaltsplatzhalter 4">
            <a:extLst>
              <a:ext uri="{FF2B5EF4-FFF2-40B4-BE49-F238E27FC236}">
                <a16:creationId xmlns:a16="http://schemas.microsoft.com/office/drawing/2014/main" id="{E2D55F52-8470-45BE-9199-81171F8628FC}"/>
              </a:ext>
            </a:extLst>
          </p:cNvPr>
          <p:cNvSpPr txBox="1">
            <a:spLocks/>
          </p:cNvSpPr>
          <p:nvPr/>
        </p:nvSpPr>
        <p:spPr>
          <a:xfrm>
            <a:off x="1070657" y="2276475"/>
            <a:ext cx="5867825" cy="3502771"/>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en-US" sz="2000" cap="none" dirty="0" err="1">
                <a:solidFill>
                  <a:srgbClr val="0C2544"/>
                </a:solidFill>
                <a:latin typeface="Arial Nova Cond" panose="020B0506020202020204" pitchFamily="34" charset="0"/>
              </a:rPr>
              <a:t>Zur</a:t>
            </a:r>
            <a:r>
              <a:rPr lang="en-US" sz="2000" cap="none" dirty="0">
                <a:solidFill>
                  <a:srgbClr val="0C2544"/>
                </a:solidFill>
                <a:latin typeface="Arial Nova Cond" panose="020B0506020202020204" pitchFamily="34" charset="0"/>
              </a:rPr>
              <a:t> </a:t>
            </a:r>
            <a:r>
              <a:rPr lang="en-US" sz="2000" cap="none" dirty="0" err="1">
                <a:solidFill>
                  <a:srgbClr val="0C2544"/>
                </a:solidFill>
                <a:latin typeface="Arial Nova Cond" panose="020B0506020202020204" pitchFamily="34" charset="0"/>
              </a:rPr>
              <a:t>Auswahl</a:t>
            </a:r>
            <a:r>
              <a:rPr lang="en-US" sz="2000" cap="none" dirty="0">
                <a:solidFill>
                  <a:srgbClr val="0C2544"/>
                </a:solidFill>
                <a:latin typeface="Arial Nova Cond" panose="020B0506020202020204" pitchFamily="34" charset="0"/>
              </a:rPr>
              <a:t>: 50 Mbit/s, 100 Mbit/s, 175 Mbit/s </a:t>
            </a:r>
            <a:r>
              <a:rPr lang="en-US" sz="2000" cap="none" dirty="0" err="1">
                <a:solidFill>
                  <a:srgbClr val="0C2544"/>
                </a:solidFill>
                <a:latin typeface="Arial Nova Cond" panose="020B0506020202020204" pitchFamily="34" charset="0"/>
              </a:rPr>
              <a:t>oder</a:t>
            </a:r>
            <a:r>
              <a:rPr lang="en-US" sz="2000" cap="none" dirty="0">
                <a:solidFill>
                  <a:srgbClr val="0C2544"/>
                </a:solidFill>
                <a:latin typeface="Arial Nova Cond" panose="020B0506020202020204" pitchFamily="34" charset="0"/>
              </a:rPr>
              <a:t> 250 Mbit/s</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Vorkonfigurierter Router: </a:t>
            </a:r>
            <a:r>
              <a:rPr lang="de-DE" sz="2000" cap="none" dirty="0" err="1">
                <a:solidFill>
                  <a:srgbClr val="0C2544"/>
                </a:solidFill>
                <a:latin typeface="Arial Nova Cond" panose="020B0506020202020204" pitchFamily="34" charset="0"/>
              </a:rPr>
              <a:t>Fritzbox</a:t>
            </a:r>
            <a:r>
              <a:rPr lang="de-DE" sz="2000" cap="none" dirty="0">
                <a:solidFill>
                  <a:srgbClr val="0C2544"/>
                </a:solidFill>
                <a:latin typeface="Arial Nova Cond" panose="020B0506020202020204" pitchFamily="34" charset="0"/>
              </a:rPr>
              <a:t> 7530 verfügbar</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Transparente Preise</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Einfacher Support durch nur einen Ansprechpartner</a:t>
            </a:r>
          </a:p>
        </p:txBody>
      </p:sp>
      <p:sp>
        <p:nvSpPr>
          <p:cNvPr id="11" name="Rechteck: abgerundete Ecken 10">
            <a:extLst>
              <a:ext uri="{FF2B5EF4-FFF2-40B4-BE49-F238E27FC236}">
                <a16:creationId xmlns:a16="http://schemas.microsoft.com/office/drawing/2014/main" id="{15ECD537-148E-4DA6-BB0A-3E8A2D6C040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DCC32ADD-C985-3BEC-AD54-8EDC7C42530C}"/>
              </a:ext>
            </a:extLst>
          </p:cNvPr>
          <p:cNvSpPr/>
          <p:nvPr/>
        </p:nvSpPr>
        <p:spPr>
          <a:xfrm>
            <a:off x="1012862" y="702000"/>
            <a:ext cx="2014206"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Services</a:t>
            </a:r>
          </a:p>
        </p:txBody>
      </p:sp>
      <p:sp>
        <p:nvSpPr>
          <p:cNvPr id="2" name="Ellipse 1">
            <a:extLst>
              <a:ext uri="{FF2B5EF4-FFF2-40B4-BE49-F238E27FC236}">
                <a16:creationId xmlns:a16="http://schemas.microsoft.com/office/drawing/2014/main" id="{F969404B-C48E-B328-2485-6F91F53B461B}"/>
              </a:ext>
            </a:extLst>
          </p:cNvPr>
          <p:cNvSpPr/>
          <p:nvPr/>
        </p:nvSpPr>
        <p:spPr>
          <a:xfrm>
            <a:off x="8543925" y="2619375"/>
            <a:ext cx="1238250" cy="1009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Visual DSL</a:t>
            </a:r>
          </a:p>
        </p:txBody>
      </p:sp>
      <p:pic>
        <p:nvPicPr>
          <p:cNvPr id="10" name="Grafik 9" descr="Ein Bild, das Tastatur, Computer, sitzend, drinnen enthält.&#10;&#10;Automatisch generierte Beschreibung">
            <a:extLst>
              <a:ext uri="{FF2B5EF4-FFF2-40B4-BE49-F238E27FC236}">
                <a16:creationId xmlns:a16="http://schemas.microsoft.com/office/drawing/2014/main" id="{EC0483FF-02BA-8A2F-D30D-D0DAEF62E1DE}"/>
              </a:ext>
            </a:extLst>
          </p:cNvPr>
          <p:cNvPicPr>
            <a:picLocks noChangeAspect="1"/>
          </p:cNvPicPr>
          <p:nvPr/>
        </p:nvPicPr>
        <p:blipFill>
          <a:blip r:embed="rId2"/>
          <a:srcRect l="1179" r="8398" b="48"/>
          <a:stretch>
            <a:fillRect/>
          </a:stretch>
        </p:blipFill>
        <p:spPr>
          <a:xfrm>
            <a:off x="7290766" y="-88542"/>
            <a:ext cx="7507210" cy="4667828"/>
          </a:xfrm>
          <a:custGeom>
            <a:avLst/>
            <a:gdLst>
              <a:gd name="connsiteX0" fmla="*/ 0 w 7507210"/>
              <a:gd name="connsiteY0" fmla="*/ 0 h 4667828"/>
              <a:gd name="connsiteX1" fmla="*/ 6872760 w 7507210"/>
              <a:gd name="connsiteY1" fmla="*/ 0 h 4667828"/>
              <a:gd name="connsiteX2" fmla="*/ 7483290 w 7507210"/>
              <a:gd name="connsiteY2" fmla="*/ 2448701 h 4667828"/>
              <a:gd name="connsiteX3" fmla="*/ 6901367 w 7507210"/>
              <a:gd name="connsiteY3" fmla="*/ 3417184 h 4667828"/>
              <a:gd name="connsiteX4" fmla="*/ 1981250 w 7507210"/>
              <a:gd name="connsiteY4" fmla="*/ 4643908 h 4667828"/>
              <a:gd name="connsiteX5" fmla="*/ 1012767 w 7507210"/>
              <a:gd name="connsiteY5" fmla="*/ 4061984 h 466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7210" h="4667828">
                <a:moveTo>
                  <a:pt x="0" y="0"/>
                </a:moveTo>
                <a:lnTo>
                  <a:pt x="6872760" y="0"/>
                </a:lnTo>
                <a:lnTo>
                  <a:pt x="7483290" y="2448701"/>
                </a:lnTo>
                <a:cubicBezTo>
                  <a:pt x="7590036" y="2876835"/>
                  <a:pt x="7329500" y="3310439"/>
                  <a:pt x="6901367" y="3417184"/>
                </a:cubicBezTo>
                <a:lnTo>
                  <a:pt x="1981250" y="4643908"/>
                </a:lnTo>
                <a:cubicBezTo>
                  <a:pt x="1553116" y="4750653"/>
                  <a:pt x="1119512" y="4490118"/>
                  <a:pt x="1012767" y="4061984"/>
                </a:cubicBezTo>
                <a:close/>
              </a:path>
            </a:pathLst>
          </a:custGeom>
        </p:spPr>
      </p:pic>
    </p:spTree>
    <p:extLst>
      <p:ext uri="{BB962C8B-B14F-4D97-AF65-F5344CB8AC3E}">
        <p14:creationId xmlns:p14="http://schemas.microsoft.com/office/powerpoint/2010/main" val="280959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abgerundete Ecken 59">
            <a:extLst>
              <a:ext uri="{FF2B5EF4-FFF2-40B4-BE49-F238E27FC236}">
                <a16:creationId xmlns:a16="http://schemas.microsoft.com/office/drawing/2014/main" id="{AD7B17A9-D914-40FC-AEBA-085E1EC79E27}"/>
              </a:ext>
            </a:extLst>
          </p:cNvPr>
          <p:cNvSpPr/>
          <p:nvPr/>
        </p:nvSpPr>
        <p:spPr>
          <a:xfrm rot="20760000">
            <a:off x="10561076" y="-2542332"/>
            <a:ext cx="6668610" cy="6582094"/>
          </a:xfrm>
          <a:prstGeom prst="roundRect">
            <a:avLst>
              <a:gd name="adj" fmla="val 12138"/>
            </a:avLst>
          </a:prstGeom>
          <a:gradFill>
            <a:gsLst>
              <a:gs pos="20000">
                <a:srgbClr val="F46F0D"/>
              </a:gs>
              <a:gs pos="6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4">
            <a:extLst>
              <a:ext uri="{FF2B5EF4-FFF2-40B4-BE49-F238E27FC236}">
                <a16:creationId xmlns:a16="http://schemas.microsoft.com/office/drawing/2014/main" id="{AFEADED0-F877-41CB-8907-1D8B07B36628}"/>
              </a:ext>
            </a:extLst>
          </p:cNvPr>
          <p:cNvSpPr txBox="1">
            <a:spLocks/>
          </p:cNvSpPr>
          <p:nvPr/>
        </p:nvSpPr>
        <p:spPr>
          <a:xfrm>
            <a:off x="971151" y="1315811"/>
            <a:ext cx="9028558" cy="553071"/>
          </a:xfrm>
          <a:prstGeom prst="rect">
            <a:avLst/>
          </a:prstGeom>
          <a:noFill/>
        </p:spPr>
        <p:txBody>
          <a:bodyPr lIns="0" tIns="0" rIns="0" bIns="0" anchor="ctr"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4400" b="1" cap="none" dirty="0">
                <a:solidFill>
                  <a:srgbClr val="0C2544"/>
                </a:solidFill>
                <a:latin typeface="Arial Nova Cond" panose="020B0506020202020204" pitchFamily="34" charset="0"/>
              </a:rPr>
              <a:t>SCHNITTSTELLEN &amp; INTEGRATIONEN</a:t>
            </a:r>
          </a:p>
        </p:txBody>
      </p:sp>
      <p:grpSp>
        <p:nvGrpSpPr>
          <p:cNvPr id="63" name="Gruppieren 62">
            <a:extLst>
              <a:ext uri="{FF2B5EF4-FFF2-40B4-BE49-F238E27FC236}">
                <a16:creationId xmlns:a16="http://schemas.microsoft.com/office/drawing/2014/main" id="{DB6AA219-0D7C-A7E3-BD3C-782CD9D05747}"/>
              </a:ext>
            </a:extLst>
          </p:cNvPr>
          <p:cNvGrpSpPr/>
          <p:nvPr/>
        </p:nvGrpSpPr>
        <p:grpSpPr>
          <a:xfrm>
            <a:off x="459314" y="2392331"/>
            <a:ext cx="10023926" cy="3496330"/>
            <a:chOff x="296704" y="2395588"/>
            <a:chExt cx="10023926" cy="3496330"/>
          </a:xfrm>
        </p:grpSpPr>
        <p:grpSp>
          <p:nvGrpSpPr>
            <p:cNvPr id="41" name="Gruppieren 40">
              <a:extLst>
                <a:ext uri="{FF2B5EF4-FFF2-40B4-BE49-F238E27FC236}">
                  <a16:creationId xmlns:a16="http://schemas.microsoft.com/office/drawing/2014/main" id="{E07ED818-97E7-4DB0-97B2-E610877398D7}"/>
                </a:ext>
              </a:extLst>
            </p:cNvPr>
            <p:cNvGrpSpPr/>
            <p:nvPr/>
          </p:nvGrpSpPr>
          <p:grpSpPr>
            <a:xfrm>
              <a:off x="296704" y="4865347"/>
              <a:ext cx="9902337" cy="1026571"/>
              <a:chOff x="-1635765" y="1480057"/>
              <a:chExt cx="13071873" cy="1412230"/>
            </a:xfrm>
          </p:grpSpPr>
          <p:sp>
            <p:nvSpPr>
              <p:cNvPr id="42" name="Rechteck: abgerundete Ecken 41">
                <a:extLst>
                  <a:ext uri="{FF2B5EF4-FFF2-40B4-BE49-F238E27FC236}">
                    <a16:creationId xmlns:a16="http://schemas.microsoft.com/office/drawing/2014/main" id="{B38AE0BC-1F4E-4F43-B73D-311CC4CEA595}"/>
                  </a:ext>
                </a:extLst>
              </p:cNvPr>
              <p:cNvSpPr/>
              <p:nvPr/>
            </p:nvSpPr>
            <p:spPr>
              <a:xfrm>
                <a:off x="57266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Rechteck: abgerundete Ecken 42">
                <a:extLst>
                  <a:ext uri="{FF2B5EF4-FFF2-40B4-BE49-F238E27FC236}">
                    <a16:creationId xmlns:a16="http://schemas.microsoft.com/office/drawing/2014/main" id="{AF956F28-4B94-4E23-B3F9-8DD7F08CDE65}"/>
                  </a:ext>
                </a:extLst>
              </p:cNvPr>
              <p:cNvSpPr/>
              <p:nvPr/>
            </p:nvSpPr>
            <p:spPr>
              <a:xfrm>
                <a:off x="278588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Rechteck: abgerundete Ecken 43">
                <a:extLst>
                  <a:ext uri="{FF2B5EF4-FFF2-40B4-BE49-F238E27FC236}">
                    <a16:creationId xmlns:a16="http://schemas.microsoft.com/office/drawing/2014/main" id="{D16AB17C-EC67-4D32-BBC7-09BE443D1872}"/>
                  </a:ext>
                </a:extLst>
              </p:cNvPr>
              <p:cNvSpPr/>
              <p:nvPr/>
            </p:nvSpPr>
            <p:spPr>
              <a:xfrm>
                <a:off x="499910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Rechteck: abgerundete Ecken 44">
                <a:extLst>
                  <a:ext uri="{FF2B5EF4-FFF2-40B4-BE49-F238E27FC236}">
                    <a16:creationId xmlns:a16="http://schemas.microsoft.com/office/drawing/2014/main" id="{0C452E11-B1F3-4307-8841-DE4A9240AE04}"/>
                  </a:ext>
                </a:extLst>
              </p:cNvPr>
              <p:cNvSpPr/>
              <p:nvPr/>
            </p:nvSpPr>
            <p:spPr>
              <a:xfrm>
                <a:off x="7212329"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Rechteck: abgerundete Ecken 45">
                <a:extLst>
                  <a:ext uri="{FF2B5EF4-FFF2-40B4-BE49-F238E27FC236}">
                    <a16:creationId xmlns:a16="http://schemas.microsoft.com/office/drawing/2014/main" id="{144539E6-9489-45A7-8628-8C737EB47932}"/>
                  </a:ext>
                </a:extLst>
              </p:cNvPr>
              <p:cNvSpPr/>
              <p:nvPr/>
            </p:nvSpPr>
            <p:spPr>
              <a:xfrm>
                <a:off x="9425550"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Rechteck: abgerundete Ecken 46">
                <a:extLst>
                  <a:ext uri="{FF2B5EF4-FFF2-40B4-BE49-F238E27FC236}">
                    <a16:creationId xmlns:a16="http://schemas.microsoft.com/office/drawing/2014/main" id="{F7B5164F-5F36-4E3B-8246-DFD21949E1EE}"/>
                  </a:ext>
                </a:extLst>
              </p:cNvPr>
              <p:cNvSpPr/>
              <p:nvPr/>
            </p:nvSpPr>
            <p:spPr>
              <a:xfrm>
                <a:off x="-1635765"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3" name="Gruppieren 32">
              <a:extLst>
                <a:ext uri="{FF2B5EF4-FFF2-40B4-BE49-F238E27FC236}">
                  <a16:creationId xmlns:a16="http://schemas.microsoft.com/office/drawing/2014/main" id="{40AF5157-F940-4F6A-9D34-AA55A9B3024F}"/>
                </a:ext>
              </a:extLst>
            </p:cNvPr>
            <p:cNvGrpSpPr/>
            <p:nvPr/>
          </p:nvGrpSpPr>
          <p:grpSpPr>
            <a:xfrm>
              <a:off x="298518" y="3623479"/>
              <a:ext cx="9902337" cy="1026571"/>
              <a:chOff x="-1635765" y="1480057"/>
              <a:chExt cx="13071873" cy="1412230"/>
            </a:xfrm>
          </p:grpSpPr>
          <p:sp>
            <p:nvSpPr>
              <p:cNvPr id="34" name="Rechteck: abgerundete Ecken 33">
                <a:extLst>
                  <a:ext uri="{FF2B5EF4-FFF2-40B4-BE49-F238E27FC236}">
                    <a16:creationId xmlns:a16="http://schemas.microsoft.com/office/drawing/2014/main" id="{72033616-9D23-41A9-A80D-191BAAEEB475}"/>
                  </a:ext>
                </a:extLst>
              </p:cNvPr>
              <p:cNvSpPr/>
              <p:nvPr/>
            </p:nvSpPr>
            <p:spPr>
              <a:xfrm>
                <a:off x="57266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abgerundete Ecken 34">
                <a:extLst>
                  <a:ext uri="{FF2B5EF4-FFF2-40B4-BE49-F238E27FC236}">
                    <a16:creationId xmlns:a16="http://schemas.microsoft.com/office/drawing/2014/main" id="{BBE6CAEC-212D-442C-9D03-45E965F8D2A4}"/>
                  </a:ext>
                </a:extLst>
              </p:cNvPr>
              <p:cNvSpPr/>
              <p:nvPr/>
            </p:nvSpPr>
            <p:spPr>
              <a:xfrm>
                <a:off x="278588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Rechteck: abgerundete Ecken 35">
                <a:extLst>
                  <a:ext uri="{FF2B5EF4-FFF2-40B4-BE49-F238E27FC236}">
                    <a16:creationId xmlns:a16="http://schemas.microsoft.com/office/drawing/2014/main" id="{A615DC50-BF7D-409A-9DAE-71DE56835507}"/>
                  </a:ext>
                </a:extLst>
              </p:cNvPr>
              <p:cNvSpPr/>
              <p:nvPr/>
            </p:nvSpPr>
            <p:spPr>
              <a:xfrm>
                <a:off x="499910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Rechteck: abgerundete Ecken 36">
                <a:extLst>
                  <a:ext uri="{FF2B5EF4-FFF2-40B4-BE49-F238E27FC236}">
                    <a16:creationId xmlns:a16="http://schemas.microsoft.com/office/drawing/2014/main" id="{35164486-C133-4E62-811A-8AE228DF7C36}"/>
                  </a:ext>
                </a:extLst>
              </p:cNvPr>
              <p:cNvSpPr/>
              <p:nvPr/>
            </p:nvSpPr>
            <p:spPr>
              <a:xfrm>
                <a:off x="7212329"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Rechteck: abgerundete Ecken 37">
                <a:extLst>
                  <a:ext uri="{FF2B5EF4-FFF2-40B4-BE49-F238E27FC236}">
                    <a16:creationId xmlns:a16="http://schemas.microsoft.com/office/drawing/2014/main" id="{40D83736-3F7F-4DC4-8457-902D1AC8514E}"/>
                  </a:ext>
                </a:extLst>
              </p:cNvPr>
              <p:cNvSpPr/>
              <p:nvPr/>
            </p:nvSpPr>
            <p:spPr>
              <a:xfrm>
                <a:off x="9425550"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Rechteck: abgerundete Ecken 38">
                <a:extLst>
                  <a:ext uri="{FF2B5EF4-FFF2-40B4-BE49-F238E27FC236}">
                    <a16:creationId xmlns:a16="http://schemas.microsoft.com/office/drawing/2014/main" id="{ACA33538-1DE2-4E44-B40D-7189C56DDE23}"/>
                  </a:ext>
                </a:extLst>
              </p:cNvPr>
              <p:cNvSpPr/>
              <p:nvPr/>
            </p:nvSpPr>
            <p:spPr>
              <a:xfrm>
                <a:off x="-1635765"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5" name="Gruppieren 4">
              <a:extLst>
                <a:ext uri="{FF2B5EF4-FFF2-40B4-BE49-F238E27FC236}">
                  <a16:creationId xmlns:a16="http://schemas.microsoft.com/office/drawing/2014/main" id="{973EF72B-FCFC-47DA-B2A1-7274FAAB5631}"/>
                </a:ext>
              </a:extLst>
            </p:cNvPr>
            <p:cNvGrpSpPr/>
            <p:nvPr/>
          </p:nvGrpSpPr>
          <p:grpSpPr>
            <a:xfrm>
              <a:off x="300333" y="2395588"/>
              <a:ext cx="9902337" cy="1026571"/>
              <a:chOff x="-1635765" y="1480057"/>
              <a:chExt cx="13071873" cy="1412230"/>
            </a:xfrm>
          </p:grpSpPr>
          <p:sp>
            <p:nvSpPr>
              <p:cNvPr id="24" name="Rechteck: abgerundete Ecken 23">
                <a:extLst>
                  <a:ext uri="{FF2B5EF4-FFF2-40B4-BE49-F238E27FC236}">
                    <a16:creationId xmlns:a16="http://schemas.microsoft.com/office/drawing/2014/main" id="{9A146025-225E-4829-BEC4-1BBE886F66D7}"/>
                  </a:ext>
                </a:extLst>
              </p:cNvPr>
              <p:cNvSpPr/>
              <p:nvPr/>
            </p:nvSpPr>
            <p:spPr>
              <a:xfrm>
                <a:off x="57266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abgerundete Ecken 24">
                <a:extLst>
                  <a:ext uri="{FF2B5EF4-FFF2-40B4-BE49-F238E27FC236}">
                    <a16:creationId xmlns:a16="http://schemas.microsoft.com/office/drawing/2014/main" id="{01D66EAB-A611-4D95-A728-9B3F07E3E196}"/>
                  </a:ext>
                </a:extLst>
              </p:cNvPr>
              <p:cNvSpPr/>
              <p:nvPr/>
            </p:nvSpPr>
            <p:spPr>
              <a:xfrm>
                <a:off x="278588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abgerundete Ecken 25">
                <a:extLst>
                  <a:ext uri="{FF2B5EF4-FFF2-40B4-BE49-F238E27FC236}">
                    <a16:creationId xmlns:a16="http://schemas.microsoft.com/office/drawing/2014/main" id="{DC5EA4BC-2EE3-457F-8A09-67456544A584}"/>
                  </a:ext>
                </a:extLst>
              </p:cNvPr>
              <p:cNvSpPr/>
              <p:nvPr/>
            </p:nvSpPr>
            <p:spPr>
              <a:xfrm>
                <a:off x="499910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abgerundete Ecken 26">
                <a:extLst>
                  <a:ext uri="{FF2B5EF4-FFF2-40B4-BE49-F238E27FC236}">
                    <a16:creationId xmlns:a16="http://schemas.microsoft.com/office/drawing/2014/main" id="{55800C03-CB6C-4B89-8848-2F1C1BBCB61F}"/>
                  </a:ext>
                </a:extLst>
              </p:cNvPr>
              <p:cNvSpPr/>
              <p:nvPr/>
            </p:nvSpPr>
            <p:spPr>
              <a:xfrm>
                <a:off x="7212329"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abgerundete Ecken 27">
                <a:extLst>
                  <a:ext uri="{FF2B5EF4-FFF2-40B4-BE49-F238E27FC236}">
                    <a16:creationId xmlns:a16="http://schemas.microsoft.com/office/drawing/2014/main" id="{74447D75-A553-4CCB-AB40-152B5B02FE67}"/>
                  </a:ext>
                </a:extLst>
              </p:cNvPr>
              <p:cNvSpPr/>
              <p:nvPr/>
            </p:nvSpPr>
            <p:spPr>
              <a:xfrm>
                <a:off x="9425550"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abgerundete Ecken 28">
                <a:extLst>
                  <a:ext uri="{FF2B5EF4-FFF2-40B4-BE49-F238E27FC236}">
                    <a16:creationId xmlns:a16="http://schemas.microsoft.com/office/drawing/2014/main" id="{AD2BD1B9-644F-4446-8662-BF56E5A796C9}"/>
                  </a:ext>
                </a:extLst>
              </p:cNvPr>
              <p:cNvSpPr/>
              <p:nvPr/>
            </p:nvSpPr>
            <p:spPr>
              <a:xfrm>
                <a:off x="-1635765"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49" name="Grafik 48">
              <a:extLst>
                <a:ext uri="{FF2B5EF4-FFF2-40B4-BE49-F238E27FC236}">
                  <a16:creationId xmlns:a16="http://schemas.microsoft.com/office/drawing/2014/main" id="{EF8F6B37-9F88-487C-9B18-BF01974DA2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a14:imgEffect>
                    </a14:imgLayer>
                  </a14:imgProps>
                </a:ext>
              </a:extLst>
            </a:blip>
            <a:stretch>
              <a:fillRect/>
            </a:stretch>
          </p:blipFill>
          <p:spPr>
            <a:xfrm>
              <a:off x="2189009" y="2642303"/>
              <a:ext cx="1119116" cy="524810"/>
            </a:xfrm>
            <a:prstGeom prst="rect">
              <a:avLst/>
            </a:prstGeom>
          </p:spPr>
        </p:pic>
        <p:pic>
          <p:nvPicPr>
            <p:cNvPr id="51" name="Grafik 50">
              <a:extLst>
                <a:ext uri="{FF2B5EF4-FFF2-40B4-BE49-F238E27FC236}">
                  <a16:creationId xmlns:a16="http://schemas.microsoft.com/office/drawing/2014/main" id="{3483E083-8EA5-4A96-80B9-75059A3866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457" t="4585" r="7031" b="5067"/>
            <a:stretch/>
          </p:blipFill>
          <p:spPr>
            <a:xfrm>
              <a:off x="9111534" y="2576699"/>
              <a:ext cx="651955" cy="676316"/>
            </a:xfrm>
            <a:prstGeom prst="rect">
              <a:avLst/>
            </a:prstGeom>
          </p:spPr>
        </p:pic>
        <p:grpSp>
          <p:nvGrpSpPr>
            <p:cNvPr id="52" name="Gruppieren 51">
              <a:extLst>
                <a:ext uri="{FF2B5EF4-FFF2-40B4-BE49-F238E27FC236}">
                  <a16:creationId xmlns:a16="http://schemas.microsoft.com/office/drawing/2014/main" id="{C766E378-C473-460A-B2B0-7300A511BAA8}"/>
                </a:ext>
              </a:extLst>
            </p:cNvPr>
            <p:cNvGrpSpPr/>
            <p:nvPr/>
          </p:nvGrpSpPr>
          <p:grpSpPr>
            <a:xfrm>
              <a:off x="1996259" y="3833331"/>
              <a:ext cx="1485677" cy="796241"/>
              <a:chOff x="7732694" y="4983102"/>
              <a:chExt cx="2232529" cy="1246905"/>
            </a:xfrm>
          </p:grpSpPr>
          <p:pic>
            <p:nvPicPr>
              <p:cNvPr id="53" name="Grafik 52">
                <a:extLst>
                  <a:ext uri="{FF2B5EF4-FFF2-40B4-BE49-F238E27FC236}">
                    <a16:creationId xmlns:a16="http://schemas.microsoft.com/office/drawing/2014/main" id="{CD564546-924D-46A8-9C31-92118819A25B}"/>
                  </a:ext>
                </a:extLst>
              </p:cNvPr>
              <p:cNvPicPr>
                <a:picLocks noChangeAspect="1"/>
              </p:cNvPicPr>
              <p:nvPr/>
            </p:nvPicPr>
            <p:blipFill rotWithShape="1">
              <a:blip r:embed="rId5"/>
              <a:srcRect r="7359"/>
              <a:stretch/>
            </p:blipFill>
            <p:spPr>
              <a:xfrm>
                <a:off x="8437502" y="4983102"/>
                <a:ext cx="672005" cy="659444"/>
              </a:xfrm>
              <a:prstGeom prst="rect">
                <a:avLst/>
              </a:prstGeom>
            </p:spPr>
          </p:pic>
          <p:sp>
            <p:nvSpPr>
              <p:cNvPr id="54" name="Textfeld 53">
                <a:extLst>
                  <a:ext uri="{FF2B5EF4-FFF2-40B4-BE49-F238E27FC236}">
                    <a16:creationId xmlns:a16="http://schemas.microsoft.com/office/drawing/2014/main" id="{72BABCE9-666B-4099-BF75-C5EB8C1AEC16}"/>
                  </a:ext>
                </a:extLst>
              </p:cNvPr>
              <p:cNvSpPr txBox="1"/>
              <p:nvPr/>
            </p:nvSpPr>
            <p:spPr>
              <a:xfrm>
                <a:off x="7732694" y="5555244"/>
                <a:ext cx="2232529" cy="674763"/>
              </a:xfrm>
              <a:prstGeom prst="rect">
                <a:avLst/>
              </a:prstGeom>
              <a:noFill/>
            </p:spPr>
            <p:txBody>
              <a:bodyPr wrap="square" rtlCol="0">
                <a:spAutoFit/>
              </a:bodyPr>
              <a:lstStyle/>
              <a:p>
                <a:pPr algn="ctr"/>
                <a:r>
                  <a:rPr lang="de-DE" sz="1100" dirty="0">
                    <a:latin typeface="Arial Nova Cond" panose="020B0506020202020204" pitchFamily="34" charset="0"/>
                  </a:rPr>
                  <a:t>MS Outlook/ EXCHANGE </a:t>
                </a:r>
              </a:p>
            </p:txBody>
          </p:sp>
        </p:grpSp>
        <p:pic>
          <p:nvPicPr>
            <p:cNvPr id="59" name="Grafik 58">
              <a:extLst>
                <a:ext uri="{FF2B5EF4-FFF2-40B4-BE49-F238E27FC236}">
                  <a16:creationId xmlns:a16="http://schemas.microsoft.com/office/drawing/2014/main" id="{9C560100-4793-4146-8B8F-432D05C36F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2220" y="3797488"/>
              <a:ext cx="591097" cy="567208"/>
            </a:xfrm>
            <a:prstGeom prst="rect">
              <a:avLst/>
            </a:prstGeom>
          </p:spPr>
        </p:pic>
        <p:sp>
          <p:nvSpPr>
            <p:cNvPr id="61" name="Rechteck: abgerundete Ecken 60">
              <a:extLst>
                <a:ext uri="{FF2B5EF4-FFF2-40B4-BE49-F238E27FC236}">
                  <a16:creationId xmlns:a16="http://schemas.microsoft.com/office/drawing/2014/main" id="{CDEC71AA-827B-4FB9-ADFB-95D05ED3CDD0}"/>
                </a:ext>
              </a:extLst>
            </p:cNvPr>
            <p:cNvSpPr/>
            <p:nvPr/>
          </p:nvSpPr>
          <p:spPr>
            <a:xfrm>
              <a:off x="7220785" y="4333910"/>
              <a:ext cx="1073807" cy="24316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solidFill>
                    <a:srgbClr val="142338"/>
                  </a:solidFill>
                  <a:latin typeface="Arial Nova Cond" panose="020B0506020202020204" pitchFamily="34" charset="0"/>
                </a:rPr>
                <a:t>TAPI/CTI</a:t>
              </a:r>
            </a:p>
          </p:txBody>
        </p:sp>
        <p:sp>
          <p:nvSpPr>
            <p:cNvPr id="64" name="Rechteck: abgerundete Ecken 63">
              <a:extLst>
                <a:ext uri="{FF2B5EF4-FFF2-40B4-BE49-F238E27FC236}">
                  <a16:creationId xmlns:a16="http://schemas.microsoft.com/office/drawing/2014/main" id="{81C08786-6317-4C5E-8468-C3BAE5E32817}"/>
                </a:ext>
              </a:extLst>
            </p:cNvPr>
            <p:cNvSpPr/>
            <p:nvPr/>
          </p:nvSpPr>
          <p:spPr>
            <a:xfrm>
              <a:off x="8554392" y="4227626"/>
              <a:ext cx="1766238" cy="3930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solidFill>
                    <a:srgbClr val="142338"/>
                  </a:solidFill>
                  <a:latin typeface="Arial Nova Cond" panose="020B0506020202020204" pitchFamily="34" charset="0"/>
                </a:rPr>
                <a:t>iQueue </a:t>
              </a:r>
              <a:br>
                <a:rPr lang="de-DE" sz="1100" dirty="0">
                  <a:solidFill>
                    <a:srgbClr val="142338"/>
                  </a:solidFill>
                  <a:latin typeface="Arial Nova Cond" panose="020B0506020202020204" pitchFamily="34" charset="0"/>
                </a:rPr>
              </a:br>
              <a:r>
                <a:rPr lang="de-DE" sz="1100" dirty="0">
                  <a:solidFill>
                    <a:srgbClr val="142338"/>
                  </a:solidFill>
                  <a:latin typeface="Arial Nova Cond" panose="020B0506020202020204" pitchFamily="34" charset="0"/>
                </a:rPr>
                <a:t>Call Center-Funktionalität</a:t>
              </a:r>
            </a:p>
          </p:txBody>
        </p:sp>
        <p:pic>
          <p:nvPicPr>
            <p:cNvPr id="76" name="Grafik 75">
              <a:extLst>
                <a:ext uri="{FF2B5EF4-FFF2-40B4-BE49-F238E27FC236}">
                  <a16:creationId xmlns:a16="http://schemas.microsoft.com/office/drawing/2014/main" id="{59874975-8FE5-4011-AE27-281C15E35A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27625" y="3786497"/>
              <a:ext cx="722824" cy="693612"/>
            </a:xfrm>
            <a:prstGeom prst="rect">
              <a:avLst/>
            </a:prstGeom>
          </p:spPr>
        </p:pic>
        <p:pic>
          <p:nvPicPr>
            <p:cNvPr id="84" name="Picture 2">
              <a:extLst>
                <a:ext uri="{FF2B5EF4-FFF2-40B4-BE49-F238E27FC236}">
                  <a16:creationId xmlns:a16="http://schemas.microsoft.com/office/drawing/2014/main" id="{20E9FA67-0502-4401-89DC-9117F7F8A5E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91475" y="4924583"/>
              <a:ext cx="971030"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1252" name="Picture 4">
              <a:extLst>
                <a:ext uri="{FF2B5EF4-FFF2-40B4-BE49-F238E27FC236}">
                  <a16:creationId xmlns:a16="http://schemas.microsoft.com/office/drawing/2014/main" id="{F6D7B9FE-82BA-417D-83E9-E11541F734A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35277" y="5177311"/>
              <a:ext cx="1090579" cy="496306"/>
            </a:xfrm>
            <a:prstGeom prst="rect">
              <a:avLst/>
            </a:prstGeom>
            <a:noFill/>
            <a:extLst>
              <a:ext uri="{909E8E84-426E-40DD-AFC4-6F175D3DCCD1}">
                <a14:hiddenFill xmlns:a14="http://schemas.microsoft.com/office/drawing/2010/main">
                  <a:solidFill>
                    <a:srgbClr val="FFFFFF"/>
                  </a:solidFill>
                </a14:hiddenFill>
              </a:ext>
            </a:extLst>
          </p:spPr>
        </p:pic>
        <p:pic>
          <p:nvPicPr>
            <p:cNvPr id="181256" name="Picture 8" descr="hubspot-logo">
              <a:extLst>
                <a:ext uri="{FF2B5EF4-FFF2-40B4-BE49-F238E27FC236}">
                  <a16:creationId xmlns:a16="http://schemas.microsoft.com/office/drawing/2014/main" id="{CB4A5AA0-B9E6-4358-B5F6-2C0C9C91858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838510" y="5163620"/>
              <a:ext cx="1234744" cy="473937"/>
            </a:xfrm>
            <a:prstGeom prst="rect">
              <a:avLst/>
            </a:prstGeom>
            <a:noFill/>
            <a:extLst>
              <a:ext uri="{909E8E84-426E-40DD-AFC4-6F175D3DCCD1}">
                <a14:hiddenFill xmlns:a14="http://schemas.microsoft.com/office/drawing/2010/main">
                  <a:solidFill>
                    <a:srgbClr val="FFFFFF"/>
                  </a:solidFill>
                </a14:hiddenFill>
              </a:ext>
            </a:extLst>
          </p:spPr>
        </p:pic>
        <p:pic>
          <p:nvPicPr>
            <p:cNvPr id="86" name="Grafik 85">
              <a:extLst>
                <a:ext uri="{FF2B5EF4-FFF2-40B4-BE49-F238E27FC236}">
                  <a16:creationId xmlns:a16="http://schemas.microsoft.com/office/drawing/2014/main" id="{4DE95B65-5E25-4218-BFAF-E3A2226EB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2698" y="3906039"/>
              <a:ext cx="349979" cy="335835"/>
            </a:xfrm>
            <a:prstGeom prst="rect">
              <a:avLst/>
            </a:prstGeom>
          </p:spPr>
        </p:pic>
        <p:pic>
          <p:nvPicPr>
            <p:cNvPr id="87" name="Grafik 86">
              <a:extLst>
                <a:ext uri="{FF2B5EF4-FFF2-40B4-BE49-F238E27FC236}">
                  <a16:creationId xmlns:a16="http://schemas.microsoft.com/office/drawing/2014/main" id="{5646B374-8B58-40FD-8A7B-1560AC55DF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80892" y="3902922"/>
              <a:ext cx="349979" cy="335835"/>
            </a:xfrm>
            <a:prstGeom prst="rect">
              <a:avLst/>
            </a:prstGeom>
          </p:spPr>
        </p:pic>
        <p:pic>
          <p:nvPicPr>
            <p:cNvPr id="89" name="Grafik 88">
              <a:extLst>
                <a:ext uri="{FF2B5EF4-FFF2-40B4-BE49-F238E27FC236}">
                  <a16:creationId xmlns:a16="http://schemas.microsoft.com/office/drawing/2014/main" id="{055A47DE-4A30-49F1-8638-A8BB26B563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2778" y="5121203"/>
              <a:ext cx="349979" cy="335835"/>
            </a:xfrm>
            <a:prstGeom prst="rect">
              <a:avLst/>
            </a:prstGeom>
          </p:spPr>
        </p:pic>
        <p:pic>
          <p:nvPicPr>
            <p:cNvPr id="4" name="Grafik 3">
              <a:extLst>
                <a:ext uri="{FF2B5EF4-FFF2-40B4-BE49-F238E27FC236}">
                  <a16:creationId xmlns:a16="http://schemas.microsoft.com/office/drawing/2014/main" id="{4F4FD420-AE01-5EC4-DD89-87ADE94CE178}"/>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08179" y="2642303"/>
              <a:ext cx="599176" cy="534721"/>
            </a:xfrm>
            <a:prstGeom prst="rect">
              <a:avLst/>
            </a:prstGeom>
          </p:spPr>
        </p:pic>
        <p:sp>
          <p:nvSpPr>
            <p:cNvPr id="20" name="Rechteck: abgerundete Ecken 19">
              <a:extLst>
                <a:ext uri="{FF2B5EF4-FFF2-40B4-BE49-F238E27FC236}">
                  <a16:creationId xmlns:a16="http://schemas.microsoft.com/office/drawing/2014/main" id="{77CABE46-B644-0939-5917-910447D51E06}"/>
                </a:ext>
              </a:extLst>
            </p:cNvPr>
            <p:cNvSpPr/>
            <p:nvPr/>
          </p:nvSpPr>
          <p:spPr>
            <a:xfrm>
              <a:off x="3768329" y="5476620"/>
              <a:ext cx="1278875" cy="3930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solidFill>
                    <a:srgbClr val="142338"/>
                  </a:solidFill>
                  <a:latin typeface="Arial Nova Cond" panose="020B0506020202020204" pitchFamily="34" charset="0"/>
                </a:rPr>
                <a:t>Türöffner mit </a:t>
              </a:r>
              <a:br>
                <a:rPr lang="de-DE" sz="1100" dirty="0">
                  <a:solidFill>
                    <a:srgbClr val="142338"/>
                  </a:solidFill>
                  <a:latin typeface="Arial Nova Cond" panose="020B0506020202020204" pitchFamily="34" charset="0"/>
                </a:rPr>
              </a:br>
              <a:r>
                <a:rPr lang="de-DE" sz="1100" dirty="0">
                  <a:solidFill>
                    <a:srgbClr val="142338"/>
                  </a:solidFill>
                  <a:latin typeface="Arial Nova Cond" panose="020B0506020202020204" pitchFamily="34" charset="0"/>
                </a:rPr>
                <a:t>Video-Integration</a:t>
              </a:r>
            </a:p>
          </p:txBody>
        </p:sp>
        <p:pic>
          <p:nvPicPr>
            <p:cNvPr id="23" name="Grafik 22">
              <a:extLst>
                <a:ext uri="{FF2B5EF4-FFF2-40B4-BE49-F238E27FC236}">
                  <a16:creationId xmlns:a16="http://schemas.microsoft.com/office/drawing/2014/main" id="{CEBF2E90-77A1-6F04-1723-8EFCB416B5F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9037" y="2754915"/>
              <a:ext cx="1149097" cy="240763"/>
            </a:xfrm>
            <a:prstGeom prst="rect">
              <a:avLst/>
            </a:prstGeom>
          </p:spPr>
        </p:pic>
        <p:pic>
          <p:nvPicPr>
            <p:cNvPr id="32" name="Grafik 31">
              <a:extLst>
                <a:ext uri="{FF2B5EF4-FFF2-40B4-BE49-F238E27FC236}">
                  <a16:creationId xmlns:a16="http://schemas.microsoft.com/office/drawing/2014/main" id="{7334996C-4EAA-B434-F678-324A9FE7AFBD}"/>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0817" y="3895124"/>
              <a:ext cx="1174924" cy="469572"/>
            </a:xfrm>
            <a:prstGeom prst="rect">
              <a:avLst/>
            </a:prstGeom>
          </p:spPr>
        </p:pic>
      </p:grpSp>
      <p:sp>
        <p:nvSpPr>
          <p:cNvPr id="65" name="Rechteck: abgerundete Ecken 64">
            <a:extLst>
              <a:ext uri="{FF2B5EF4-FFF2-40B4-BE49-F238E27FC236}">
                <a16:creationId xmlns:a16="http://schemas.microsoft.com/office/drawing/2014/main" id="{DFF30CFD-214E-6E92-539C-39090689CADC}"/>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C986C93E-A700-07B7-15C6-4505EA667BB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767458" y="2642303"/>
            <a:ext cx="993611" cy="524810"/>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2C074CEF-8B91-CF56-224C-5F2620FD365F}"/>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47058" y="5237928"/>
            <a:ext cx="912301" cy="235517"/>
          </a:xfrm>
          <a:prstGeom prst="rect">
            <a:avLst/>
          </a:prstGeom>
        </p:spPr>
      </p:pic>
      <p:pic>
        <p:nvPicPr>
          <p:cNvPr id="15" name="Grafik 14">
            <a:extLst>
              <a:ext uri="{FF2B5EF4-FFF2-40B4-BE49-F238E27FC236}">
                <a16:creationId xmlns:a16="http://schemas.microsoft.com/office/drawing/2014/main" id="{42DDDEEB-E2CB-E0FB-63FE-B78BF4082C31}"/>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357567" y="5194438"/>
            <a:ext cx="1260839" cy="412300"/>
          </a:xfrm>
          <a:prstGeom prst="rect">
            <a:avLst/>
          </a:prstGeom>
        </p:spPr>
      </p:pic>
      <p:pic>
        <p:nvPicPr>
          <p:cNvPr id="17" name="Grafik 16" descr="Ein Bild, das Text, ClipArt enthält.&#10;&#10;Automatisch generierte Beschreibung">
            <a:extLst>
              <a:ext uri="{FF2B5EF4-FFF2-40B4-BE49-F238E27FC236}">
                <a16:creationId xmlns:a16="http://schemas.microsoft.com/office/drawing/2014/main" id="{0520BA25-5FC1-9D02-7F99-AC77A64ADEE9}"/>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7428249" y="2735057"/>
            <a:ext cx="1072053" cy="301594"/>
          </a:xfrm>
          <a:prstGeom prst="rect">
            <a:avLst/>
          </a:prstGeom>
        </p:spPr>
      </p:pic>
      <p:sp>
        <p:nvSpPr>
          <p:cNvPr id="18" name="Rechteck: abgerundete Ecken 17">
            <a:extLst>
              <a:ext uri="{FF2B5EF4-FFF2-40B4-BE49-F238E27FC236}">
                <a16:creationId xmlns:a16="http://schemas.microsoft.com/office/drawing/2014/main" id="{26EF2A68-DF84-49CC-3512-914029F14F6B}"/>
              </a:ext>
            </a:extLst>
          </p:cNvPr>
          <p:cNvSpPr/>
          <p:nvPr/>
        </p:nvSpPr>
        <p:spPr>
          <a:xfrm>
            <a:off x="996640" y="737284"/>
            <a:ext cx="2078454"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Flexibel erweiterbar</a:t>
            </a:r>
          </a:p>
        </p:txBody>
      </p:sp>
    </p:spTree>
    <p:extLst>
      <p:ext uri="{BB962C8B-B14F-4D97-AF65-F5344CB8AC3E}">
        <p14:creationId xmlns:p14="http://schemas.microsoft.com/office/powerpoint/2010/main" val="3161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77A69668-0AA3-4359-AB05-92B471FEC3E7}"/>
              </a:ext>
            </a:extLst>
          </p:cNvPr>
          <p:cNvSpPr/>
          <p:nvPr/>
        </p:nvSpPr>
        <p:spPr>
          <a:xfrm>
            <a:off x="1012862" y="714495"/>
            <a:ext cx="2793201"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Das Beste aus zwei Welten!</a:t>
            </a:r>
          </a:p>
        </p:txBody>
      </p:sp>
      <p:sp>
        <p:nvSpPr>
          <p:cNvPr id="11" name="Rechteck: abgerundete Ecken 10">
            <a:extLst>
              <a:ext uri="{FF2B5EF4-FFF2-40B4-BE49-F238E27FC236}">
                <a16:creationId xmlns:a16="http://schemas.microsoft.com/office/drawing/2014/main" id="{C4479003-D768-4F46-951F-562E780C51F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4">
            <a:extLst>
              <a:ext uri="{FF2B5EF4-FFF2-40B4-BE49-F238E27FC236}">
                <a16:creationId xmlns:a16="http://schemas.microsoft.com/office/drawing/2014/main" id="{DFB4BC26-8E9B-4157-9AA9-E36443E44CF8}"/>
              </a:ext>
            </a:extLst>
          </p:cNvPr>
          <p:cNvSpPr txBox="1">
            <a:spLocks/>
          </p:cNvSpPr>
          <p:nvPr/>
        </p:nvSpPr>
        <p:spPr>
          <a:xfrm>
            <a:off x="1085744" y="2256349"/>
            <a:ext cx="5922874" cy="4082406"/>
          </a:xfrm>
          <a:prstGeom prst="rect">
            <a:avLst/>
          </a:prstGeom>
          <a:noFill/>
        </p:spPr>
        <p:txBody>
          <a:bodyPr lIns="0" tIns="0" rIns="0" bIns="0" anchor="t" anchorCtr="0">
            <a:scene3d>
              <a:camera prst="orthographicFront">
                <a:rot lat="0" lon="0" rev="0"/>
              </a:camera>
              <a:lightRig rig="threePt" dir="t"/>
            </a:scene3d>
          </a:bodyPr>
          <a:lstStyle>
            <a:defPPr>
              <a:defRPr lang="de-DE"/>
            </a:defPPr>
            <a:lvl1pPr marL="361950" indent="-361950">
              <a:lnSpc>
                <a:spcPct val="85000"/>
              </a:lnSpc>
              <a:spcBef>
                <a:spcPts val="1200"/>
              </a:spcBef>
              <a:spcAft>
                <a:spcPts val="600"/>
              </a:spcAft>
              <a:buClr>
                <a:srgbClr val="F59B00"/>
              </a:buClr>
              <a:buSzPct val="100000"/>
              <a:buFont typeface="Wingdings 3" panose="05040102010807070707" pitchFamily="18" charset="2"/>
              <a:buChar char=""/>
              <a:defRPr sz="2000" cap="none" spc="0" baseline="0">
                <a:solidFill>
                  <a:srgbClr val="0C2544"/>
                </a:solidFill>
                <a:latin typeface="Arial Nova Cond" panose="020B0506020202020204" pitchFamily="34" charset="0"/>
              </a:defRPr>
            </a:lvl1pPr>
            <a:lvl2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2pPr>
            <a:lvl3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3pPr>
            <a:lvl4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4pPr>
            <a:lvl5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One- Client- Strategie - Anrufe direkt aus der MS Teams Oberfläche starten</a:t>
            </a:r>
          </a:p>
          <a:p>
            <a:r>
              <a:rPr lang="de-DE" dirty="0"/>
              <a:t>Vereinfachtes Call- Handling - den Anruf mit Hilfe des Call Managers der STARFACE App für Windows und </a:t>
            </a:r>
            <a:r>
              <a:rPr lang="de-DE" dirty="0" err="1"/>
              <a:t>macOS</a:t>
            </a:r>
            <a:r>
              <a:rPr lang="de-DE" dirty="0"/>
              <a:t> ausführen</a:t>
            </a:r>
          </a:p>
          <a:p>
            <a:r>
              <a:rPr lang="de-DE" dirty="0"/>
              <a:t>UCC- Funktionalitäten innerhalb von MS Teams nutzen</a:t>
            </a:r>
          </a:p>
          <a:p>
            <a:r>
              <a:rPr lang="de-DE" dirty="0"/>
              <a:t>Abgleich des Präsenzstatus</a:t>
            </a:r>
          </a:p>
          <a:p>
            <a:r>
              <a:rPr lang="de-DE" dirty="0"/>
              <a:t>Keine kostspielige Installation zusätzlicher Hardware</a:t>
            </a:r>
          </a:p>
          <a:p>
            <a:r>
              <a:rPr lang="de-DE" dirty="0"/>
              <a:t>Pro Nutzer buchbar</a:t>
            </a:r>
            <a:endParaRPr lang="en-US" dirty="0"/>
          </a:p>
        </p:txBody>
      </p:sp>
      <p:sp>
        <p:nvSpPr>
          <p:cNvPr id="8" name="Inhaltsplatzhalter 4">
            <a:extLst>
              <a:ext uri="{FF2B5EF4-FFF2-40B4-BE49-F238E27FC236}">
                <a16:creationId xmlns:a16="http://schemas.microsoft.com/office/drawing/2014/main" id="{83BC6428-62A0-4198-A802-A225BC7DE87C}"/>
              </a:ext>
            </a:extLst>
          </p:cNvPr>
          <p:cNvSpPr txBox="1">
            <a:spLocks/>
          </p:cNvSpPr>
          <p:nvPr/>
        </p:nvSpPr>
        <p:spPr>
          <a:xfrm>
            <a:off x="1016618" y="1188000"/>
            <a:ext cx="11426763" cy="682491"/>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b="1" spc="-60" dirty="0">
                <a:solidFill>
                  <a:srgbClr val="0C2544"/>
                </a:solidFill>
                <a:latin typeface="Arial Nova Cond" panose="020B0506020202020204" pitchFamily="34" charset="0"/>
              </a:rPr>
              <a:t>IP-Telefonie </a:t>
            </a:r>
            <a:r>
              <a:rPr lang="de-DE" spc="-60" dirty="0">
                <a:solidFill>
                  <a:srgbClr val="0C2544"/>
                </a:solidFill>
                <a:latin typeface="Arial Nova Cond" panose="020B0506020202020204" pitchFamily="34" charset="0"/>
              </a:rPr>
              <a:t>direkt aus MS Teams starten</a:t>
            </a:r>
            <a:endParaRPr lang="en-US" spc="-60" dirty="0">
              <a:solidFill>
                <a:srgbClr val="0C2544"/>
              </a:solidFill>
              <a:latin typeface="Arial Nova Cond" panose="020B0506020202020204" pitchFamily="34" charset="0"/>
            </a:endParaRPr>
          </a:p>
        </p:txBody>
      </p:sp>
      <p:pic>
        <p:nvPicPr>
          <p:cNvPr id="7" name="Grafik 6">
            <a:extLst>
              <a:ext uri="{FF2B5EF4-FFF2-40B4-BE49-F238E27FC236}">
                <a16:creationId xmlns:a16="http://schemas.microsoft.com/office/drawing/2014/main" id="{22A80C40-5514-609B-C1F9-E0BB19E9A7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9134" y="2056069"/>
            <a:ext cx="5528685" cy="3180218"/>
          </a:xfrm>
          <a:prstGeom prst="rect">
            <a:avLst/>
          </a:prstGeom>
        </p:spPr>
      </p:pic>
      <p:pic>
        <p:nvPicPr>
          <p:cNvPr id="3" name="Grafik 2">
            <a:extLst>
              <a:ext uri="{FF2B5EF4-FFF2-40B4-BE49-F238E27FC236}">
                <a16:creationId xmlns:a16="http://schemas.microsoft.com/office/drawing/2014/main" id="{380AFB39-ACBD-4EB9-5090-313857851CE0}"/>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36613" y="5607917"/>
            <a:ext cx="790350" cy="705330"/>
          </a:xfrm>
          <a:prstGeom prst="rect">
            <a:avLst/>
          </a:prstGeom>
        </p:spPr>
      </p:pic>
    </p:spTree>
    <p:extLst>
      <p:ext uri="{BB962C8B-B14F-4D97-AF65-F5344CB8AC3E}">
        <p14:creationId xmlns:p14="http://schemas.microsoft.com/office/powerpoint/2010/main" val="381738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1B30"/>
        </a:solidFill>
        <a:effectLst/>
      </p:bgPr>
    </p:bg>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12BBAB2F-B714-44C5-831D-51B283237CC5}"/>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Nova"/>
              <a:ea typeface="+mn-ea"/>
              <a:cs typeface="+mn-cs"/>
            </a:endParaRPr>
          </a:p>
        </p:txBody>
      </p:sp>
      <p:sp>
        <p:nvSpPr>
          <p:cNvPr id="6" name="Inhaltsplatzhalter 4">
            <a:extLst>
              <a:ext uri="{FF2B5EF4-FFF2-40B4-BE49-F238E27FC236}">
                <a16:creationId xmlns:a16="http://schemas.microsoft.com/office/drawing/2014/main" id="{AB258DC2-5199-4457-8A3A-27887B2B39A6}"/>
              </a:ext>
            </a:extLst>
          </p:cNvPr>
          <p:cNvSpPr txBox="1">
            <a:spLocks/>
          </p:cNvSpPr>
          <p:nvPr/>
        </p:nvSpPr>
        <p:spPr>
          <a:xfrm>
            <a:off x="160515" y="6252882"/>
            <a:ext cx="12031483" cy="605116"/>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1200"/>
              </a:spcBef>
              <a:spcAft>
                <a:spcPts val="1200"/>
              </a:spcAft>
              <a:buClr>
                <a:srgbClr val="F59B00"/>
              </a:buClr>
              <a:buSzPct val="100000"/>
              <a:buFont typeface="Arial" panose="020B0604020202020204" pitchFamily="34" charset="0"/>
              <a:buNone/>
              <a:tabLst/>
              <a:defRPr/>
            </a:pPr>
            <a:endParaRPr kumimoji="0" lang="de-DE" sz="1600" b="0" i="0" u="none" strike="noStrike" kern="1200" cap="none" spc="0" normalizeH="0" baseline="0" noProof="0" dirty="0">
              <a:ln>
                <a:noFill/>
              </a:ln>
              <a:solidFill>
                <a:prstClr val="white">
                  <a:alpha val="35000"/>
                </a:prstClr>
              </a:solidFill>
              <a:effectLst/>
              <a:uLnTx/>
              <a:uFillTx/>
              <a:latin typeface="Arial Nova Cond" panose="020B0506020202020204" pitchFamily="34" charset="0"/>
              <a:ea typeface="+mn-ea"/>
              <a:cs typeface="+mn-cs"/>
            </a:endParaRPr>
          </a:p>
        </p:txBody>
      </p:sp>
      <p:sp>
        <p:nvSpPr>
          <p:cNvPr id="2" name="Rechteck 1">
            <a:extLst>
              <a:ext uri="{FF2B5EF4-FFF2-40B4-BE49-F238E27FC236}">
                <a16:creationId xmlns:a16="http://schemas.microsoft.com/office/drawing/2014/main" id="{ADA77200-2485-BCB9-8C4E-EC83D2DB5F8A}"/>
              </a:ext>
            </a:extLst>
          </p:cNvPr>
          <p:cNvSpPr/>
          <p:nvPr/>
        </p:nvSpPr>
        <p:spPr>
          <a:xfrm>
            <a:off x="1336408" y="1520826"/>
            <a:ext cx="9519183" cy="4065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spcBef>
                <a:spcPts val="0"/>
              </a:spcBef>
              <a:spcAft>
                <a:spcPts val="600"/>
              </a:spcAft>
              <a:buClrTx/>
              <a:buSzTx/>
              <a:buFontTx/>
              <a:buNone/>
              <a:tabLst/>
              <a:defRPr/>
            </a:pPr>
            <a:r>
              <a:rPr kumimoji="0" lang="de-DE" sz="4800" b="1" u="none" strike="noStrike" kern="1200" cap="none" spc="0" normalizeH="0" baseline="0" noProof="0" dirty="0">
                <a:ln>
                  <a:noFill/>
                </a:ln>
                <a:solidFill>
                  <a:prstClr val="white"/>
                </a:solidFill>
                <a:effectLst/>
                <a:uLnTx/>
                <a:uFillTx/>
                <a:latin typeface="Arial Nova Cond" panose="020B0506020202020204" pitchFamily="34" charset="0"/>
                <a:ea typeface="Open Sans" panose="020B0606030504020204" pitchFamily="34" charset="0"/>
                <a:cs typeface="Open Sans" panose="020B0606030504020204" pitchFamily="34" charset="0"/>
              </a:rPr>
              <a:t>„WIR ALS STARFACE MACHEN </a:t>
            </a:r>
            <a:r>
              <a:rPr kumimoji="0" lang="de-DE" sz="4800" b="1" u="none" strike="noStrike" kern="1200" cap="none" spc="0" normalizeH="0" baseline="0" noProof="0" dirty="0">
                <a:ln>
                  <a:noFill/>
                </a:ln>
                <a:solidFill>
                  <a:srgbClr val="F59B0A"/>
                </a:solidFill>
                <a:effectLst/>
                <a:uLnTx/>
                <a:uFillTx/>
                <a:latin typeface="Arial Nova Cond" panose="020B0506020202020204" pitchFamily="34" charset="0"/>
                <a:ea typeface="Open Sans" panose="020B0606030504020204" pitchFamily="34" charset="0"/>
                <a:cs typeface="Open Sans" panose="020B0606030504020204" pitchFamily="34" charset="0"/>
              </a:rPr>
              <a:t>BUSINESS-KOMMUNIKATION</a:t>
            </a:r>
            <a:r>
              <a:rPr kumimoji="0" lang="de-DE" sz="4800" b="1" u="none" strike="noStrike" kern="1200" cap="none" spc="0" normalizeH="0" baseline="0" noProof="0" dirty="0">
                <a:ln>
                  <a:noFill/>
                </a:ln>
                <a:solidFill>
                  <a:prstClr val="white"/>
                </a:solidFill>
                <a:effectLst/>
                <a:uLnTx/>
                <a:uFillTx/>
                <a:latin typeface="Arial Nova Cond" panose="020B0506020202020204" pitchFamily="34" charset="0"/>
                <a:ea typeface="Open Sans" panose="020B0606030504020204" pitchFamily="34" charset="0"/>
                <a:cs typeface="Open Sans" panose="020B0606030504020204" pitchFamily="34" charset="0"/>
              </a:rPr>
              <a:t> </a:t>
            </a:r>
            <a:r>
              <a:rPr kumimoji="0" lang="de-DE" sz="4800" b="1" u="none" strike="noStrike" kern="1200" cap="none" spc="0" normalizeH="0" baseline="0" noProof="0" dirty="0">
                <a:ln>
                  <a:noFill/>
                </a:ln>
                <a:solidFill>
                  <a:srgbClr val="F59B0A"/>
                </a:solidFill>
                <a:effectLst/>
                <a:uLnTx/>
                <a:uFillTx/>
                <a:latin typeface="Arial Nova Cond" panose="020B0506020202020204" pitchFamily="34" charset="0"/>
                <a:ea typeface="Open Sans" panose="020B0606030504020204" pitchFamily="34" charset="0"/>
                <a:cs typeface="Open Sans" panose="020B0606030504020204" pitchFamily="34" charset="0"/>
              </a:rPr>
              <a:t>SO</a:t>
            </a:r>
            <a:r>
              <a:rPr kumimoji="0" lang="de-DE" sz="4800" b="1" u="none" strike="noStrike" kern="1200" cap="none" spc="0" normalizeH="0" baseline="0" noProof="0" dirty="0">
                <a:ln>
                  <a:noFill/>
                </a:ln>
                <a:solidFill>
                  <a:prstClr val="white"/>
                </a:solidFill>
                <a:effectLst/>
                <a:uLnTx/>
                <a:uFillTx/>
                <a:latin typeface="Arial Nova Cond" panose="020B0506020202020204" pitchFamily="34" charset="0"/>
                <a:ea typeface="Open Sans" panose="020B0606030504020204" pitchFamily="34" charset="0"/>
                <a:cs typeface="Open Sans" panose="020B0606030504020204" pitchFamily="34" charset="0"/>
              </a:rPr>
              <a:t> </a:t>
            </a:r>
            <a:r>
              <a:rPr kumimoji="0" lang="de-DE" sz="4800" b="1" u="none" strike="noStrike" kern="1200" cap="none" spc="0" normalizeH="0" baseline="0" noProof="0" dirty="0">
                <a:ln>
                  <a:noFill/>
                </a:ln>
                <a:solidFill>
                  <a:srgbClr val="F59B0A"/>
                </a:solidFill>
                <a:effectLst/>
                <a:uLnTx/>
                <a:uFillTx/>
                <a:latin typeface="Arial Nova Cond" panose="020B0506020202020204" pitchFamily="34" charset="0"/>
                <a:ea typeface="Open Sans" panose="020B0606030504020204" pitchFamily="34" charset="0"/>
                <a:cs typeface="Open Sans" panose="020B0606030504020204" pitchFamily="34" charset="0"/>
              </a:rPr>
              <a:t>EINFACH UND DIGITAL </a:t>
            </a:r>
            <a:br>
              <a:rPr kumimoji="0" lang="de-DE" sz="4800" b="1" u="none" strike="noStrike" kern="1200" cap="none" spc="0" normalizeH="0" baseline="0" noProof="0" dirty="0">
                <a:ln>
                  <a:noFill/>
                </a:ln>
                <a:solidFill>
                  <a:srgbClr val="F59B0A"/>
                </a:solidFill>
                <a:effectLst/>
                <a:uLnTx/>
                <a:uFillTx/>
                <a:latin typeface="Arial Nova Cond" panose="020B0506020202020204" pitchFamily="34" charset="0"/>
                <a:ea typeface="Open Sans" panose="020B0606030504020204" pitchFamily="34" charset="0"/>
                <a:cs typeface="Open Sans" panose="020B0606030504020204" pitchFamily="34" charset="0"/>
              </a:rPr>
            </a:br>
            <a:r>
              <a:rPr kumimoji="0" lang="de-DE" sz="4800" b="1" u="none" strike="noStrike" kern="1200" cap="none" spc="0" normalizeH="0" baseline="0" noProof="0" dirty="0">
                <a:ln>
                  <a:noFill/>
                </a:ln>
                <a:solidFill>
                  <a:prstClr val="white"/>
                </a:solidFill>
                <a:effectLst/>
                <a:uLnTx/>
                <a:uFillTx/>
                <a:latin typeface="Arial Nova Cond" panose="020B0506020202020204" pitchFamily="34" charset="0"/>
                <a:ea typeface="Open Sans" panose="020B0606030504020204" pitchFamily="34" charset="0"/>
                <a:cs typeface="Open Sans" panose="020B0606030504020204" pitchFamily="34" charset="0"/>
              </a:rPr>
              <a:t>WIE MÖGLICH.“</a:t>
            </a:r>
          </a:p>
        </p:txBody>
      </p:sp>
    </p:spTree>
    <p:extLst>
      <p:ext uri="{BB962C8B-B14F-4D97-AF65-F5344CB8AC3E}">
        <p14:creationId xmlns:p14="http://schemas.microsoft.com/office/powerpoint/2010/main" val="116000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B9EF0FF0-655B-456C-8267-36A3025DC901}"/>
              </a:ext>
            </a:extLst>
          </p:cNvPr>
          <p:cNvSpPr txBox="1">
            <a:spLocks/>
          </p:cNvSpPr>
          <p:nvPr/>
        </p:nvSpPr>
        <p:spPr>
          <a:xfrm>
            <a:off x="1012862" y="1188000"/>
            <a:ext cx="5515530" cy="109771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FÜR JEDE BRANCHE</a:t>
            </a:r>
            <a:endParaRPr lang="en-US" sz="4400" b="1" cap="none" dirty="0">
              <a:solidFill>
                <a:srgbClr val="0C2544"/>
              </a:solidFill>
              <a:latin typeface="Arial Nova Cond" panose="020B0506020202020204" pitchFamily="34" charset="0"/>
            </a:endParaRPr>
          </a:p>
        </p:txBody>
      </p:sp>
      <p:sp>
        <p:nvSpPr>
          <p:cNvPr id="11" name="Rechteck: abgerundete Ecken 10">
            <a:extLst>
              <a:ext uri="{FF2B5EF4-FFF2-40B4-BE49-F238E27FC236}">
                <a16:creationId xmlns:a16="http://schemas.microsoft.com/office/drawing/2014/main" id="{15ECD537-148E-4DA6-BB0A-3E8A2D6C040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Ein Bild, das Person enthält.&#10;&#10;Automatisch generierte Beschreibung">
            <a:extLst>
              <a:ext uri="{FF2B5EF4-FFF2-40B4-BE49-F238E27FC236}">
                <a16:creationId xmlns:a16="http://schemas.microsoft.com/office/drawing/2014/main" id="{7ADD61BF-42B5-87AE-D331-EA7B15E60C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5244" t="6315" r="21819" b="27405"/>
          <a:stretch/>
        </p:blipFill>
        <p:spPr>
          <a:xfrm>
            <a:off x="6559952" y="2408415"/>
            <a:ext cx="2307696" cy="1620940"/>
          </a:xfrm>
          <a:prstGeom prst="roundRect">
            <a:avLst>
              <a:gd name="adj" fmla="val 6715"/>
            </a:avLst>
          </a:prstGeom>
          <a:solidFill>
            <a:schemeClr val="bg1"/>
          </a:solidFill>
          <a:ln>
            <a:noFill/>
          </a:ln>
          <a:effectLst>
            <a:outerShdw blurRad="279400" dist="38100" dir="5400000" algn="t" rotWithShape="0">
              <a:prstClr val="black">
                <a:alpha val="15000"/>
              </a:prstClr>
            </a:outerShdw>
          </a:effectLst>
        </p:spPr>
      </p:pic>
      <p:pic>
        <p:nvPicPr>
          <p:cNvPr id="38" name="Grafik 37">
            <a:extLst>
              <a:ext uri="{FF2B5EF4-FFF2-40B4-BE49-F238E27FC236}">
                <a16:creationId xmlns:a16="http://schemas.microsoft.com/office/drawing/2014/main" id="{56255B75-A5E2-E34E-E59D-EF6AC94E1DF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313" t="2617" r="18078" b="18838"/>
          <a:stretch/>
        </p:blipFill>
        <p:spPr>
          <a:xfrm>
            <a:off x="9015109" y="1926941"/>
            <a:ext cx="2993157" cy="2102413"/>
          </a:xfrm>
          <a:prstGeom prst="roundRect">
            <a:avLst>
              <a:gd name="adj" fmla="val 6715"/>
            </a:avLst>
          </a:prstGeom>
          <a:solidFill>
            <a:schemeClr val="bg1"/>
          </a:solidFill>
          <a:ln>
            <a:noFill/>
          </a:ln>
          <a:effectLst>
            <a:outerShdw blurRad="279400" dist="38100" dir="5400000" algn="t" rotWithShape="0">
              <a:prstClr val="black">
                <a:alpha val="15000"/>
              </a:prstClr>
            </a:outerShdw>
          </a:effectLst>
        </p:spPr>
      </p:pic>
      <p:pic>
        <p:nvPicPr>
          <p:cNvPr id="37" name="Grafik 36">
            <a:extLst>
              <a:ext uri="{FF2B5EF4-FFF2-40B4-BE49-F238E27FC236}">
                <a16:creationId xmlns:a16="http://schemas.microsoft.com/office/drawing/2014/main" id="{8E012D20-FC11-ECC4-1277-7A1FFD84BA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6862" t="3918" r="16862" b="26234"/>
          <a:stretch/>
        </p:blipFill>
        <p:spPr>
          <a:xfrm>
            <a:off x="9272015" y="4161295"/>
            <a:ext cx="2307696" cy="1620940"/>
          </a:xfrm>
          <a:prstGeom prst="roundRect">
            <a:avLst>
              <a:gd name="adj" fmla="val 6715"/>
            </a:avLst>
          </a:prstGeom>
          <a:solidFill>
            <a:schemeClr val="bg1"/>
          </a:solidFill>
          <a:ln>
            <a:noFill/>
          </a:ln>
          <a:effectLst>
            <a:outerShdw blurRad="279400" dist="38100" dir="5400000" algn="t" rotWithShape="0">
              <a:prstClr val="black">
                <a:alpha val="15000"/>
              </a:prstClr>
            </a:outerShdw>
          </a:effectLst>
        </p:spPr>
      </p:pic>
      <p:pic>
        <p:nvPicPr>
          <p:cNvPr id="41" name="Grafik 40">
            <a:extLst>
              <a:ext uri="{FF2B5EF4-FFF2-40B4-BE49-F238E27FC236}">
                <a16:creationId xmlns:a16="http://schemas.microsoft.com/office/drawing/2014/main" id="{9A4D41AB-8444-8ADF-D491-CF6DEBE9B1F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174" t="2981" r="562" b="2981"/>
          <a:stretch/>
        </p:blipFill>
        <p:spPr>
          <a:xfrm>
            <a:off x="6322638" y="4161295"/>
            <a:ext cx="2764508" cy="1941807"/>
          </a:xfrm>
          <a:prstGeom prst="roundRect">
            <a:avLst>
              <a:gd name="adj" fmla="val 6715"/>
            </a:avLst>
          </a:prstGeom>
          <a:solidFill>
            <a:schemeClr val="bg1"/>
          </a:solidFill>
          <a:ln>
            <a:noFill/>
          </a:ln>
          <a:effectLst>
            <a:outerShdw blurRad="279400" dist="38100" dir="5400000" algn="t" rotWithShape="0">
              <a:prstClr val="black">
                <a:alpha val="15000"/>
              </a:prstClr>
            </a:outerShdw>
          </a:effectLst>
        </p:spPr>
      </p:pic>
      <p:sp>
        <p:nvSpPr>
          <p:cNvPr id="4" name="Rechteck: abgerundete Ecken 3">
            <a:extLst>
              <a:ext uri="{FF2B5EF4-FFF2-40B4-BE49-F238E27FC236}">
                <a16:creationId xmlns:a16="http://schemas.microsoft.com/office/drawing/2014/main" id="{84244396-FEA7-0D19-E254-6D41AD60D86D}"/>
              </a:ext>
            </a:extLst>
          </p:cNvPr>
          <p:cNvSpPr/>
          <p:nvPr/>
        </p:nvSpPr>
        <p:spPr>
          <a:xfrm>
            <a:off x="1012862" y="714495"/>
            <a:ext cx="2520690"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Modulkonzept</a:t>
            </a:r>
          </a:p>
        </p:txBody>
      </p:sp>
      <p:sp>
        <p:nvSpPr>
          <p:cNvPr id="6" name="Inhaltsplatzhalter 4">
            <a:extLst>
              <a:ext uri="{FF2B5EF4-FFF2-40B4-BE49-F238E27FC236}">
                <a16:creationId xmlns:a16="http://schemas.microsoft.com/office/drawing/2014/main" id="{7FF09ADB-2707-A95B-A501-9BCB6195A214}"/>
              </a:ext>
            </a:extLst>
          </p:cNvPr>
          <p:cNvSpPr txBox="1">
            <a:spLocks/>
          </p:cNvSpPr>
          <p:nvPr/>
        </p:nvSpPr>
        <p:spPr>
          <a:xfrm>
            <a:off x="1092199" y="2285711"/>
            <a:ext cx="5320292" cy="2533940"/>
          </a:xfrm>
          <a:prstGeom prst="rect">
            <a:avLst/>
          </a:prstGeom>
          <a:noFill/>
        </p:spPr>
        <p:txBody>
          <a:bodyPr lIns="0" tIns="0" rIns="0" bIns="0" anchor="t" anchorCtr="0">
            <a:scene3d>
              <a:camera prst="orthographicFront">
                <a:rot lat="0" lon="0" rev="0"/>
              </a:camera>
              <a:lightRig rig="threePt" dir="t"/>
            </a:scene3d>
          </a:bodyPr>
          <a:lstStyle>
            <a:defPPr>
              <a:defRPr lang="de-DE"/>
            </a:defPPr>
            <a:lvl1pPr marL="361950" indent="-361950">
              <a:lnSpc>
                <a:spcPct val="85000"/>
              </a:lnSpc>
              <a:spcBef>
                <a:spcPts val="1200"/>
              </a:spcBef>
              <a:spcAft>
                <a:spcPts val="600"/>
              </a:spcAft>
              <a:buClr>
                <a:srgbClr val="F59B00"/>
              </a:buClr>
              <a:buSzPct val="100000"/>
              <a:buFont typeface="Wingdings 3" panose="05040102010807070707" pitchFamily="18" charset="2"/>
              <a:buChar char=""/>
              <a:defRPr sz="2000" cap="none" spc="0" baseline="0">
                <a:solidFill>
                  <a:srgbClr val="0C2544"/>
                </a:solidFill>
                <a:latin typeface="Arial Nova Cond" panose="020B0506020202020204" pitchFamily="34" charset="0"/>
              </a:defRPr>
            </a:lvl1pPr>
            <a:lvl2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2pPr>
            <a:lvl3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3pPr>
            <a:lvl4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4pPr>
            <a:lvl5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Erweiterung der Telefonanlage um spezifische Funktionen </a:t>
            </a:r>
          </a:p>
          <a:p>
            <a:r>
              <a:rPr lang="de-DE" dirty="0"/>
              <a:t>eine Vielzahl von Modulen steht zur Verfügung</a:t>
            </a:r>
          </a:p>
          <a:p>
            <a:r>
              <a:rPr lang="de-DE" dirty="0"/>
              <a:t>Investitionssicherheit</a:t>
            </a:r>
          </a:p>
          <a:p>
            <a:r>
              <a:rPr lang="de-DE" dirty="0"/>
              <a:t>flexible Erweiterungsoptionen über den gesamten Lebenszyklus</a:t>
            </a:r>
          </a:p>
        </p:txBody>
      </p:sp>
      <p:pic>
        <p:nvPicPr>
          <p:cNvPr id="8" name="Grafik 7" descr="Ein Bild, das Vorhang enthält.&#10;&#10;Automatisch generierte Beschreibung">
            <a:extLst>
              <a:ext uri="{FF2B5EF4-FFF2-40B4-BE49-F238E27FC236}">
                <a16:creationId xmlns:a16="http://schemas.microsoft.com/office/drawing/2014/main" id="{5CE43908-42CE-E40E-78AF-F91530336B3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3312" t="6546" r="24483" b="31250"/>
          <a:stretch/>
        </p:blipFill>
        <p:spPr>
          <a:xfrm>
            <a:off x="6848118" y="900389"/>
            <a:ext cx="2019530" cy="1376086"/>
          </a:xfrm>
          <a:prstGeom prst="roundRect">
            <a:avLst>
              <a:gd name="adj" fmla="val 6715"/>
            </a:avLst>
          </a:prstGeom>
          <a:solidFill>
            <a:schemeClr val="bg1"/>
          </a:solidFill>
          <a:ln>
            <a:noFill/>
          </a:ln>
          <a:effectLst>
            <a:outerShdw blurRad="279400" dist="38100" dir="5400000" algn="t" rotWithShape="0">
              <a:prstClr val="black">
                <a:alpha val="15000"/>
              </a:prstClr>
            </a:outerShdw>
          </a:effectLst>
        </p:spPr>
      </p:pic>
    </p:spTree>
    <p:extLst>
      <p:ext uri="{BB962C8B-B14F-4D97-AF65-F5344CB8AC3E}">
        <p14:creationId xmlns:p14="http://schemas.microsoft.com/office/powerpoint/2010/main" val="287785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88AC72E7-B005-403F-8AED-D531FE0DAF16}"/>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abgerundete Ecken 65">
            <a:extLst>
              <a:ext uri="{FF2B5EF4-FFF2-40B4-BE49-F238E27FC236}">
                <a16:creationId xmlns:a16="http://schemas.microsoft.com/office/drawing/2014/main" id="{A5567E50-924B-4594-ACDB-2FD8FC82FCBF}"/>
              </a:ext>
            </a:extLst>
          </p:cNvPr>
          <p:cNvSpPr/>
          <p:nvPr/>
        </p:nvSpPr>
        <p:spPr>
          <a:xfrm rot="20760000">
            <a:off x="10531937" y="-2542331"/>
            <a:ext cx="6668610" cy="6582094"/>
          </a:xfrm>
          <a:prstGeom prst="roundRect">
            <a:avLst>
              <a:gd name="adj" fmla="val 12138"/>
            </a:avLst>
          </a:prstGeom>
          <a:gradFill>
            <a:gsLst>
              <a:gs pos="0">
                <a:srgbClr val="F46F0D"/>
              </a:gs>
              <a:gs pos="42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4">
            <a:extLst>
              <a:ext uri="{FF2B5EF4-FFF2-40B4-BE49-F238E27FC236}">
                <a16:creationId xmlns:a16="http://schemas.microsoft.com/office/drawing/2014/main" id="{AFEADED0-F877-41CB-8907-1D8B07B36628}"/>
              </a:ext>
            </a:extLst>
          </p:cNvPr>
          <p:cNvSpPr txBox="1">
            <a:spLocks/>
          </p:cNvSpPr>
          <p:nvPr/>
        </p:nvSpPr>
        <p:spPr>
          <a:xfrm>
            <a:off x="559518" y="696922"/>
            <a:ext cx="6188670" cy="595067"/>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4400" b="1" cap="none" dirty="0">
                <a:solidFill>
                  <a:srgbClr val="0C2544"/>
                </a:solidFill>
                <a:latin typeface="Arial Nova Cond" panose="020B0506020202020204" pitchFamily="34" charset="0"/>
              </a:rPr>
              <a:t>AUSGEZEICHNET</a:t>
            </a:r>
          </a:p>
        </p:txBody>
      </p:sp>
      <p:sp>
        <p:nvSpPr>
          <p:cNvPr id="42" name="Rechteck: abgerundete Ecken 41">
            <a:extLst>
              <a:ext uri="{FF2B5EF4-FFF2-40B4-BE49-F238E27FC236}">
                <a16:creationId xmlns:a16="http://schemas.microsoft.com/office/drawing/2014/main" id="{B38AE0BC-1F4E-4F43-B73D-311CC4CEA595}"/>
              </a:ext>
            </a:extLst>
          </p:cNvPr>
          <p:cNvSpPr/>
          <p:nvPr/>
        </p:nvSpPr>
        <p:spPr>
          <a:xfrm>
            <a:off x="526604"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Rechteck: abgerundete Ecken 42">
            <a:extLst>
              <a:ext uri="{FF2B5EF4-FFF2-40B4-BE49-F238E27FC236}">
                <a16:creationId xmlns:a16="http://schemas.microsoft.com/office/drawing/2014/main" id="{AF956F28-4B94-4E23-B3F9-8DD7F08CDE65}"/>
              </a:ext>
            </a:extLst>
          </p:cNvPr>
          <p:cNvSpPr/>
          <p:nvPr/>
        </p:nvSpPr>
        <p:spPr>
          <a:xfrm>
            <a:off x="2790656"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Rechteck: abgerundete Ecken 43">
            <a:extLst>
              <a:ext uri="{FF2B5EF4-FFF2-40B4-BE49-F238E27FC236}">
                <a16:creationId xmlns:a16="http://schemas.microsoft.com/office/drawing/2014/main" id="{D16AB17C-EC67-4D32-BBC7-09BE443D1872}"/>
              </a:ext>
            </a:extLst>
          </p:cNvPr>
          <p:cNvSpPr/>
          <p:nvPr/>
        </p:nvSpPr>
        <p:spPr>
          <a:xfrm>
            <a:off x="5054709"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Rechteck: abgerundete Ecken 44">
            <a:extLst>
              <a:ext uri="{FF2B5EF4-FFF2-40B4-BE49-F238E27FC236}">
                <a16:creationId xmlns:a16="http://schemas.microsoft.com/office/drawing/2014/main" id="{0C452E11-B1F3-4307-8841-DE4A9240AE04}"/>
              </a:ext>
            </a:extLst>
          </p:cNvPr>
          <p:cNvSpPr/>
          <p:nvPr/>
        </p:nvSpPr>
        <p:spPr>
          <a:xfrm>
            <a:off x="7318762"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Rechteck: abgerundete Ecken 45">
            <a:extLst>
              <a:ext uri="{FF2B5EF4-FFF2-40B4-BE49-F238E27FC236}">
                <a16:creationId xmlns:a16="http://schemas.microsoft.com/office/drawing/2014/main" id="{144539E6-9489-45A7-8628-8C737EB47932}"/>
              </a:ext>
            </a:extLst>
          </p:cNvPr>
          <p:cNvSpPr/>
          <p:nvPr/>
        </p:nvSpPr>
        <p:spPr>
          <a:xfrm>
            <a:off x="9582815"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Rechteck: abgerundete Ecken 46">
            <a:extLst>
              <a:ext uri="{FF2B5EF4-FFF2-40B4-BE49-F238E27FC236}">
                <a16:creationId xmlns:a16="http://schemas.microsoft.com/office/drawing/2014/main" id="{F7B5164F-5F36-4E3B-8246-DFD21949E1EE}"/>
              </a:ext>
            </a:extLst>
          </p:cNvPr>
          <p:cNvSpPr/>
          <p:nvPr/>
        </p:nvSpPr>
        <p:spPr>
          <a:xfrm>
            <a:off x="-1732551"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Rechteck: abgerundete Ecken 47">
            <a:extLst>
              <a:ext uri="{FF2B5EF4-FFF2-40B4-BE49-F238E27FC236}">
                <a16:creationId xmlns:a16="http://schemas.microsoft.com/office/drawing/2014/main" id="{EE81186E-3EBA-4906-BD79-40FA45A2A768}"/>
              </a:ext>
            </a:extLst>
          </p:cNvPr>
          <p:cNvSpPr/>
          <p:nvPr/>
        </p:nvSpPr>
        <p:spPr>
          <a:xfrm>
            <a:off x="11846868" y="5159231"/>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Rechteck: abgerundete Ecken 33">
            <a:extLst>
              <a:ext uri="{FF2B5EF4-FFF2-40B4-BE49-F238E27FC236}">
                <a16:creationId xmlns:a16="http://schemas.microsoft.com/office/drawing/2014/main" id="{72033616-9D23-41A9-A80D-191BAAEEB475}"/>
              </a:ext>
            </a:extLst>
          </p:cNvPr>
          <p:cNvSpPr/>
          <p:nvPr/>
        </p:nvSpPr>
        <p:spPr>
          <a:xfrm>
            <a:off x="529054"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abgerundete Ecken 34">
            <a:extLst>
              <a:ext uri="{FF2B5EF4-FFF2-40B4-BE49-F238E27FC236}">
                <a16:creationId xmlns:a16="http://schemas.microsoft.com/office/drawing/2014/main" id="{BBE6CAEC-212D-442C-9D03-45E965F8D2A4}"/>
              </a:ext>
            </a:extLst>
          </p:cNvPr>
          <p:cNvSpPr/>
          <p:nvPr/>
        </p:nvSpPr>
        <p:spPr>
          <a:xfrm>
            <a:off x="2793106"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Rechteck: abgerundete Ecken 35">
            <a:extLst>
              <a:ext uri="{FF2B5EF4-FFF2-40B4-BE49-F238E27FC236}">
                <a16:creationId xmlns:a16="http://schemas.microsoft.com/office/drawing/2014/main" id="{A615DC50-BF7D-409A-9DAE-71DE56835507}"/>
              </a:ext>
            </a:extLst>
          </p:cNvPr>
          <p:cNvSpPr/>
          <p:nvPr/>
        </p:nvSpPr>
        <p:spPr>
          <a:xfrm>
            <a:off x="5057159"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Rechteck: abgerundete Ecken 36">
            <a:extLst>
              <a:ext uri="{FF2B5EF4-FFF2-40B4-BE49-F238E27FC236}">
                <a16:creationId xmlns:a16="http://schemas.microsoft.com/office/drawing/2014/main" id="{35164486-C133-4E62-811A-8AE228DF7C36}"/>
              </a:ext>
            </a:extLst>
          </p:cNvPr>
          <p:cNvSpPr/>
          <p:nvPr/>
        </p:nvSpPr>
        <p:spPr>
          <a:xfrm>
            <a:off x="7321212"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Rechteck: abgerundete Ecken 37">
            <a:extLst>
              <a:ext uri="{FF2B5EF4-FFF2-40B4-BE49-F238E27FC236}">
                <a16:creationId xmlns:a16="http://schemas.microsoft.com/office/drawing/2014/main" id="{40D83736-3F7F-4DC4-8457-902D1AC8514E}"/>
              </a:ext>
            </a:extLst>
          </p:cNvPr>
          <p:cNvSpPr/>
          <p:nvPr/>
        </p:nvSpPr>
        <p:spPr>
          <a:xfrm>
            <a:off x="9585265"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Rechteck: abgerundete Ecken 38">
            <a:extLst>
              <a:ext uri="{FF2B5EF4-FFF2-40B4-BE49-F238E27FC236}">
                <a16:creationId xmlns:a16="http://schemas.microsoft.com/office/drawing/2014/main" id="{ACA33538-1DE2-4E44-B40D-7189C56DDE23}"/>
              </a:ext>
            </a:extLst>
          </p:cNvPr>
          <p:cNvSpPr/>
          <p:nvPr/>
        </p:nvSpPr>
        <p:spPr>
          <a:xfrm>
            <a:off x="-1730101"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Rechteck: abgerundete Ecken 39">
            <a:extLst>
              <a:ext uri="{FF2B5EF4-FFF2-40B4-BE49-F238E27FC236}">
                <a16:creationId xmlns:a16="http://schemas.microsoft.com/office/drawing/2014/main" id="{E0D8020A-3040-41FD-843B-74D79D2CE869}"/>
              </a:ext>
            </a:extLst>
          </p:cNvPr>
          <p:cNvSpPr/>
          <p:nvPr/>
        </p:nvSpPr>
        <p:spPr>
          <a:xfrm>
            <a:off x="11849318" y="3446755"/>
            <a:ext cx="2056736" cy="1444665"/>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 name="Gruppieren 4">
            <a:extLst>
              <a:ext uri="{FF2B5EF4-FFF2-40B4-BE49-F238E27FC236}">
                <a16:creationId xmlns:a16="http://schemas.microsoft.com/office/drawing/2014/main" id="{973EF72B-FCFC-47DA-B2A1-7274FAAB5631}"/>
              </a:ext>
            </a:extLst>
          </p:cNvPr>
          <p:cNvGrpSpPr/>
          <p:nvPr/>
        </p:nvGrpSpPr>
        <p:grpSpPr>
          <a:xfrm>
            <a:off x="-1727651" y="1683609"/>
            <a:ext cx="15636155" cy="1444665"/>
            <a:chOff x="-1635765" y="1480057"/>
            <a:chExt cx="15285094" cy="1412230"/>
          </a:xfrm>
        </p:grpSpPr>
        <p:sp>
          <p:nvSpPr>
            <p:cNvPr id="24" name="Rechteck: abgerundete Ecken 23">
              <a:extLst>
                <a:ext uri="{FF2B5EF4-FFF2-40B4-BE49-F238E27FC236}">
                  <a16:creationId xmlns:a16="http://schemas.microsoft.com/office/drawing/2014/main" id="{9A146025-225E-4829-BEC4-1BBE886F66D7}"/>
                </a:ext>
              </a:extLst>
            </p:cNvPr>
            <p:cNvSpPr/>
            <p:nvPr/>
          </p:nvSpPr>
          <p:spPr>
            <a:xfrm>
              <a:off x="57266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abgerundete Ecken 24">
              <a:extLst>
                <a:ext uri="{FF2B5EF4-FFF2-40B4-BE49-F238E27FC236}">
                  <a16:creationId xmlns:a16="http://schemas.microsoft.com/office/drawing/2014/main" id="{01D66EAB-A611-4D95-A728-9B3F07E3E196}"/>
                </a:ext>
              </a:extLst>
            </p:cNvPr>
            <p:cNvSpPr/>
            <p:nvPr/>
          </p:nvSpPr>
          <p:spPr>
            <a:xfrm>
              <a:off x="278588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abgerundete Ecken 25">
              <a:extLst>
                <a:ext uri="{FF2B5EF4-FFF2-40B4-BE49-F238E27FC236}">
                  <a16:creationId xmlns:a16="http://schemas.microsoft.com/office/drawing/2014/main" id="{DC5EA4BC-2EE3-457F-8A09-67456544A584}"/>
                </a:ext>
              </a:extLst>
            </p:cNvPr>
            <p:cNvSpPr/>
            <p:nvPr/>
          </p:nvSpPr>
          <p:spPr>
            <a:xfrm>
              <a:off x="4999108"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abgerundete Ecken 26">
              <a:extLst>
                <a:ext uri="{FF2B5EF4-FFF2-40B4-BE49-F238E27FC236}">
                  <a16:creationId xmlns:a16="http://schemas.microsoft.com/office/drawing/2014/main" id="{55800C03-CB6C-4B89-8848-2F1C1BBCB61F}"/>
                </a:ext>
              </a:extLst>
            </p:cNvPr>
            <p:cNvSpPr/>
            <p:nvPr/>
          </p:nvSpPr>
          <p:spPr>
            <a:xfrm>
              <a:off x="7212329"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abgerundete Ecken 27">
              <a:extLst>
                <a:ext uri="{FF2B5EF4-FFF2-40B4-BE49-F238E27FC236}">
                  <a16:creationId xmlns:a16="http://schemas.microsoft.com/office/drawing/2014/main" id="{74447D75-A553-4CCB-AB40-152B5B02FE67}"/>
                </a:ext>
              </a:extLst>
            </p:cNvPr>
            <p:cNvSpPr/>
            <p:nvPr/>
          </p:nvSpPr>
          <p:spPr>
            <a:xfrm>
              <a:off x="9425550"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abgerundete Ecken 28">
              <a:extLst>
                <a:ext uri="{FF2B5EF4-FFF2-40B4-BE49-F238E27FC236}">
                  <a16:creationId xmlns:a16="http://schemas.microsoft.com/office/drawing/2014/main" id="{AD2BD1B9-644F-4446-8662-BF56E5A796C9}"/>
                </a:ext>
              </a:extLst>
            </p:cNvPr>
            <p:cNvSpPr/>
            <p:nvPr/>
          </p:nvSpPr>
          <p:spPr>
            <a:xfrm>
              <a:off x="-1635765"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abgerundete Ecken 29">
              <a:extLst>
                <a:ext uri="{FF2B5EF4-FFF2-40B4-BE49-F238E27FC236}">
                  <a16:creationId xmlns:a16="http://schemas.microsoft.com/office/drawing/2014/main" id="{C4F04A62-4477-4FD8-BB63-7B08D9CF6013}"/>
                </a:ext>
              </a:extLst>
            </p:cNvPr>
            <p:cNvSpPr/>
            <p:nvPr/>
          </p:nvSpPr>
          <p:spPr>
            <a:xfrm>
              <a:off x="11638771" y="1480057"/>
              <a:ext cx="2010558" cy="1412230"/>
            </a:xfrm>
            <a:prstGeom prst="roundRect">
              <a:avLst>
                <a:gd name="adj" fmla="val 6667"/>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2" name="Grafik 11">
            <a:extLst>
              <a:ext uri="{FF2B5EF4-FFF2-40B4-BE49-F238E27FC236}">
                <a16:creationId xmlns:a16="http://schemas.microsoft.com/office/drawing/2014/main" id="{C98594F2-D1D2-BBDD-62B4-9E9177708E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75362" y="5355991"/>
            <a:ext cx="803950" cy="1071934"/>
          </a:xfrm>
          <a:prstGeom prst="rect">
            <a:avLst/>
          </a:prstGeom>
        </p:spPr>
      </p:pic>
      <p:pic>
        <p:nvPicPr>
          <p:cNvPr id="51" name="Picture 10" descr="STARFACE ist ausgezeichnet! Ein Auszug unserer Awards">
            <a:extLst>
              <a:ext uri="{FF2B5EF4-FFF2-40B4-BE49-F238E27FC236}">
                <a16:creationId xmlns:a16="http://schemas.microsoft.com/office/drawing/2014/main" id="{408B13F7-6F1A-4B14-B32F-774977F4167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05202" y="1884569"/>
            <a:ext cx="854862" cy="104274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descr="Ein Bild, das Text enthält.&#10;&#10;Automatisch generierte Beschreibung">
            <a:extLst>
              <a:ext uri="{FF2B5EF4-FFF2-40B4-BE49-F238E27FC236}">
                <a16:creationId xmlns:a16="http://schemas.microsoft.com/office/drawing/2014/main" id="{42149994-D17F-81BE-40A4-9AC67B2E98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5671" y="5347405"/>
            <a:ext cx="1089106" cy="1089106"/>
          </a:xfrm>
          <a:prstGeom prst="rect">
            <a:avLst/>
          </a:prstGeom>
        </p:spPr>
      </p:pic>
      <p:pic>
        <p:nvPicPr>
          <p:cNvPr id="53" name="Picture 16" descr="STARFACE ist ausgezeichnet! Ein Auszug unserer Awards">
            <a:extLst>
              <a:ext uri="{FF2B5EF4-FFF2-40B4-BE49-F238E27FC236}">
                <a16:creationId xmlns:a16="http://schemas.microsoft.com/office/drawing/2014/main" id="{B8CD3CB4-BB34-4749-85B7-4A143B1494B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19734" b="26227"/>
          <a:stretch/>
        </p:blipFill>
        <p:spPr bwMode="auto">
          <a:xfrm>
            <a:off x="9654127" y="3728726"/>
            <a:ext cx="1928857" cy="8531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4">
            <a:extLst>
              <a:ext uri="{FF2B5EF4-FFF2-40B4-BE49-F238E27FC236}">
                <a16:creationId xmlns:a16="http://schemas.microsoft.com/office/drawing/2014/main" id="{F135CC04-04A7-4623-BF4A-93B53D990A4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3025" b="24899"/>
          <a:stretch/>
        </p:blipFill>
        <p:spPr bwMode="auto">
          <a:xfrm>
            <a:off x="3041264" y="5568411"/>
            <a:ext cx="1582738" cy="61818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26146157-B63C-CC4E-FD7A-1D1B1352BF7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30879" y="5440695"/>
            <a:ext cx="1246323" cy="873612"/>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E83EABB3-13D1-23E3-3D32-2DBFF4A19541}"/>
              </a:ext>
            </a:extLst>
          </p:cNvPr>
          <p:cNvPicPr>
            <a:picLocks noChangeAspect="1"/>
          </p:cNvPicPr>
          <p:nvPr/>
        </p:nvPicPr>
        <p:blipFill>
          <a:blip r:embed="rId9"/>
          <a:stretch>
            <a:fillRect/>
          </a:stretch>
        </p:blipFill>
        <p:spPr>
          <a:xfrm>
            <a:off x="10089974" y="5417459"/>
            <a:ext cx="1042416" cy="90525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551BB230-09DB-6D3C-C0BA-AF7764BCDB2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926444" y="3663657"/>
            <a:ext cx="855191" cy="1068763"/>
          </a:xfrm>
          <a:prstGeom prst="rect">
            <a:avLst/>
          </a:prstGeom>
        </p:spPr>
      </p:pic>
      <p:pic>
        <p:nvPicPr>
          <p:cNvPr id="59" name="Picture 6" descr="STARFACE ist ausgezeichnet! Ein Auszug unserer Awards">
            <a:extLst>
              <a:ext uri="{FF2B5EF4-FFF2-40B4-BE49-F238E27FC236}">
                <a16:creationId xmlns:a16="http://schemas.microsoft.com/office/drawing/2014/main" id="{DBDB9A9E-9C73-45F0-9256-9B04D814778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443811" y="1965583"/>
            <a:ext cx="1304377" cy="9150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a:extLst>
              <a:ext uri="{FF2B5EF4-FFF2-40B4-BE49-F238E27FC236}">
                <a16:creationId xmlns:a16="http://schemas.microsoft.com/office/drawing/2014/main" id="{5027178A-0244-45CE-9A4E-CB5B3D86A53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10278375" y="1824809"/>
            <a:ext cx="748220" cy="117620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STARFACE ist ausgezeichnet! Ein Auszug unserer Awards">
            <a:extLst>
              <a:ext uri="{FF2B5EF4-FFF2-40B4-BE49-F238E27FC236}">
                <a16:creationId xmlns:a16="http://schemas.microsoft.com/office/drawing/2014/main" id="{32A26072-69E6-4BD7-A035-7A8A0A1AF87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743494" y="1899265"/>
            <a:ext cx="1228664" cy="1038096"/>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a:extLst>
              <a:ext uri="{FF2B5EF4-FFF2-40B4-BE49-F238E27FC236}">
                <a16:creationId xmlns:a16="http://schemas.microsoft.com/office/drawing/2014/main" id="{F56FD2FD-CEA6-2A9B-9A80-DF934B696E2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41" b="41"/>
          <a:stretch/>
        </p:blipFill>
        <p:spPr>
          <a:xfrm>
            <a:off x="5642649" y="3750686"/>
            <a:ext cx="818463" cy="818463"/>
          </a:xfrm>
          <a:prstGeom prst="rect">
            <a:avLst/>
          </a:prstGeom>
        </p:spPr>
      </p:pic>
      <p:pic>
        <p:nvPicPr>
          <p:cNvPr id="49" name="Picture 36">
            <a:extLst>
              <a:ext uri="{FF2B5EF4-FFF2-40B4-BE49-F238E27FC236}">
                <a16:creationId xmlns:a16="http://schemas.microsoft.com/office/drawing/2014/main" id="{1C7829E0-26E9-4203-93B5-3F39DAF5AD9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913364" y="1892871"/>
            <a:ext cx="1270427" cy="103809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Unsere Auszeichnungen bestätigen die Qualität von STARFACE">
            <a:extLst>
              <a:ext uri="{FF2B5EF4-FFF2-40B4-BE49-F238E27FC236}">
                <a16:creationId xmlns:a16="http://schemas.microsoft.com/office/drawing/2014/main" id="{FF5EFE45-8C32-482A-ADF8-4A230B2374C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8084" y="3678597"/>
            <a:ext cx="960985" cy="100610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7A8C9925-9F95-F698-DD4D-1483C030A90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198313" y="3732281"/>
            <a:ext cx="1246323" cy="873613"/>
          </a:xfrm>
          <a:prstGeom prst="rect">
            <a:avLst/>
          </a:prstGeom>
        </p:spPr>
      </p:pic>
    </p:spTree>
    <p:extLst>
      <p:ext uri="{BB962C8B-B14F-4D97-AF65-F5344CB8AC3E}">
        <p14:creationId xmlns:p14="http://schemas.microsoft.com/office/powerpoint/2010/main" val="391215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2537A165-B0E7-4A0D-B7B7-7F0EB99E0B40}"/>
              </a:ext>
            </a:extLst>
          </p:cNvPr>
          <p:cNvSpPr/>
          <p:nvPr/>
        </p:nvSpPr>
        <p:spPr>
          <a:xfrm rot="20760000">
            <a:off x="10561076" y="-2542332"/>
            <a:ext cx="6668610" cy="6582094"/>
          </a:xfrm>
          <a:prstGeom prst="roundRect">
            <a:avLst>
              <a:gd name="adj" fmla="val 12138"/>
            </a:avLst>
          </a:prstGeom>
          <a:gradFill>
            <a:gsLst>
              <a:gs pos="20000">
                <a:srgbClr val="F46F0D"/>
              </a:gs>
              <a:gs pos="6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3" name="Grafik 72">
            <a:extLst>
              <a:ext uri="{FF2B5EF4-FFF2-40B4-BE49-F238E27FC236}">
                <a16:creationId xmlns:a16="http://schemas.microsoft.com/office/drawing/2014/main" id="{D5720269-37E4-40B9-958D-0346536BDD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678" y="1366934"/>
            <a:ext cx="10644668" cy="5391169"/>
          </a:xfrm>
          <a:prstGeom prst="rect">
            <a:avLst/>
          </a:prstGeom>
        </p:spPr>
      </p:pic>
      <p:sp>
        <p:nvSpPr>
          <p:cNvPr id="2" name="Inhaltsplatzhalter 4">
            <a:extLst>
              <a:ext uri="{FF2B5EF4-FFF2-40B4-BE49-F238E27FC236}">
                <a16:creationId xmlns:a16="http://schemas.microsoft.com/office/drawing/2014/main" id="{71B1FF86-1B6E-8FD9-2503-28359FCCC952}"/>
              </a:ext>
            </a:extLst>
          </p:cNvPr>
          <p:cNvSpPr txBox="1">
            <a:spLocks/>
          </p:cNvSpPr>
          <p:nvPr/>
        </p:nvSpPr>
        <p:spPr>
          <a:xfrm>
            <a:off x="559518" y="700132"/>
            <a:ext cx="6188670" cy="595067"/>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4400" b="1" cap="none" dirty="0">
                <a:solidFill>
                  <a:srgbClr val="0C2544"/>
                </a:solidFill>
                <a:latin typeface="Arial Nova Cond" panose="020B0506020202020204" pitchFamily="34" charset="0"/>
              </a:rPr>
              <a:t>WER UNS VERTRAUT</a:t>
            </a:r>
          </a:p>
        </p:txBody>
      </p:sp>
      <p:sp>
        <p:nvSpPr>
          <p:cNvPr id="4" name="Rechteck: abgerundete Ecken 3">
            <a:extLst>
              <a:ext uri="{FF2B5EF4-FFF2-40B4-BE49-F238E27FC236}">
                <a16:creationId xmlns:a16="http://schemas.microsoft.com/office/drawing/2014/main" id="{9C22A26C-48BA-7815-B372-DB77126342B6}"/>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973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403D1D-5655-B6D4-95EA-0F8FDFFF94A8}"/>
              </a:ext>
            </a:extLst>
          </p:cNvPr>
          <p:cNvPicPr>
            <a:picLocks noChangeAspect="1"/>
          </p:cNvPicPr>
          <p:nvPr/>
        </p:nvPicPr>
        <p:blipFill>
          <a:blip r:embed="rId3"/>
          <a:srcRect t="7867" b="7867"/>
          <a:stretch/>
        </p:blipFill>
        <p:spPr>
          <a:xfrm>
            <a:off x="0" y="-1"/>
            <a:ext cx="12191310" cy="6858004"/>
          </a:xfrm>
          <a:prstGeom prst="rect">
            <a:avLst/>
          </a:prstGeom>
        </p:spPr>
      </p:pic>
      <p:sp>
        <p:nvSpPr>
          <p:cNvPr id="2" name="Rechteck: abgerundete Ecken 1">
            <a:extLst>
              <a:ext uri="{FF2B5EF4-FFF2-40B4-BE49-F238E27FC236}">
                <a16:creationId xmlns:a16="http://schemas.microsoft.com/office/drawing/2014/main" id="{132B6F57-0FAD-447F-A998-C2B11671E008}"/>
              </a:ext>
            </a:extLst>
          </p:cNvPr>
          <p:cNvSpPr/>
          <p:nvPr/>
        </p:nvSpPr>
        <p:spPr>
          <a:xfrm>
            <a:off x="160519" y="-1"/>
            <a:ext cx="8057930" cy="6857999"/>
          </a:xfrm>
          <a:prstGeom prst="roundRect">
            <a:avLst>
              <a:gd name="adj" fmla="val 0"/>
            </a:avLst>
          </a:prstGeom>
          <a:gradFill>
            <a:gsLst>
              <a:gs pos="45000">
                <a:srgbClr val="00141B">
                  <a:alpha val="95000"/>
                </a:srgbClr>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7" name="Rechteck: abgerundete Ecken 16">
            <a:extLst>
              <a:ext uri="{FF2B5EF4-FFF2-40B4-BE49-F238E27FC236}">
                <a16:creationId xmlns:a16="http://schemas.microsoft.com/office/drawing/2014/main" id="{C43FD272-DDF3-46B5-90CD-0BC0E731E337}"/>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5E1D5D48-64D1-41B8-B6AA-504E905C794C}"/>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AB255E45-E2B3-4DF7-A9B7-292BE5553C4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D2E098-9776-4D70-8B47-3181638FF0B0}"/>
              </a:ext>
            </a:extLst>
          </p:cNvPr>
          <p:cNvSpPr txBox="1"/>
          <p:nvPr/>
        </p:nvSpPr>
        <p:spPr>
          <a:xfrm>
            <a:off x="1068572" y="2934000"/>
            <a:ext cx="7516628" cy="886397"/>
          </a:xfrm>
          <a:prstGeom prst="rect">
            <a:avLst/>
          </a:prstGeom>
          <a:noFill/>
          <a:effectLst>
            <a:outerShdw blurRad="444500" dist="12700" dir="5400000" algn="t" rotWithShape="0">
              <a:prstClr val="black">
                <a:alpha val="50000"/>
              </a:prstClr>
            </a:outerShdw>
          </a:effectLst>
        </p:spPr>
        <p:txBody>
          <a:bodyPr wrap="square" lIns="0" tIns="0" rIns="0" bIns="0" rtlCol="0">
            <a:spAutoFit/>
          </a:bodyPr>
          <a:lstStyle/>
          <a:p>
            <a:pPr>
              <a:lnSpc>
                <a:spcPct val="90000"/>
              </a:lnSpc>
            </a:pPr>
            <a:r>
              <a:rPr lang="de-DE" sz="3200" b="1" spc="-50" dirty="0">
                <a:solidFill>
                  <a:schemeClr val="bg1"/>
                </a:solidFill>
                <a:latin typeface="Arial Nova Cond" panose="020B0506020202020204" pitchFamily="34" charset="0"/>
              </a:rPr>
              <a:t>1.300 User und </a:t>
            </a:r>
            <a:br>
              <a:rPr lang="de-DE" sz="3200" b="1" spc="-50" dirty="0">
                <a:solidFill>
                  <a:schemeClr val="bg1"/>
                </a:solidFill>
                <a:latin typeface="Arial Nova Cond" panose="020B0506020202020204" pitchFamily="34" charset="0"/>
              </a:rPr>
            </a:br>
            <a:r>
              <a:rPr lang="de-DE" sz="3200" b="1" spc="-50" dirty="0">
                <a:solidFill>
                  <a:schemeClr val="bg1"/>
                </a:solidFill>
                <a:latin typeface="Arial Nova Cond" panose="020B0506020202020204" pitchFamily="34" charset="0"/>
              </a:rPr>
              <a:t>MICROSOFT Exchange Integration</a:t>
            </a:r>
          </a:p>
        </p:txBody>
      </p:sp>
      <p:sp>
        <p:nvSpPr>
          <p:cNvPr id="12" name="Textfeld 11">
            <a:extLst>
              <a:ext uri="{FF2B5EF4-FFF2-40B4-BE49-F238E27FC236}">
                <a16:creationId xmlns:a16="http://schemas.microsoft.com/office/drawing/2014/main" id="{B46C8C1F-0EC3-4CC3-8DE6-CD7C6C2092C4}"/>
              </a:ext>
            </a:extLst>
          </p:cNvPr>
          <p:cNvSpPr txBox="1"/>
          <p:nvPr/>
        </p:nvSpPr>
        <p:spPr>
          <a:xfrm>
            <a:off x="1012860" y="4059225"/>
            <a:ext cx="5083139" cy="2554545"/>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Vereinheitlichung der neun Telefonlösungen </a:t>
            </a:r>
            <a:b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b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in D und AT</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Einheitliche Administration und Verwaltung </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Zukunftssicherheit der Lösung</a:t>
            </a:r>
          </a:p>
          <a:p>
            <a:endParaRPr lang="de-DE" sz="2400" dirty="0">
              <a:solidFill>
                <a:schemeClr val="bg1"/>
              </a:solidFill>
              <a:latin typeface="Arial Nova Cond" panose="020B0506020202020204" pitchFamily="34" charset="0"/>
            </a:endParaRPr>
          </a:p>
        </p:txBody>
      </p:sp>
      <p:pic>
        <p:nvPicPr>
          <p:cNvPr id="18" name="Grafik 17">
            <a:extLst>
              <a:ext uri="{FF2B5EF4-FFF2-40B4-BE49-F238E27FC236}">
                <a16:creationId xmlns:a16="http://schemas.microsoft.com/office/drawing/2014/main" id="{E63EE85D-339D-4034-9C04-855D4F19C4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0864" y="1297196"/>
            <a:ext cx="1843055" cy="442334"/>
          </a:xfrm>
          <a:prstGeom prst="rect">
            <a:avLst/>
          </a:prstGeom>
        </p:spPr>
      </p:pic>
      <p:sp>
        <p:nvSpPr>
          <p:cNvPr id="16" name="Rechteck 15">
            <a:extLst>
              <a:ext uri="{FF2B5EF4-FFF2-40B4-BE49-F238E27FC236}">
                <a16:creationId xmlns:a16="http://schemas.microsoft.com/office/drawing/2014/main" id="{58E1AAC6-E5D6-432E-911C-B01DF74751B1}"/>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Tree>
    <p:extLst>
      <p:ext uri="{BB962C8B-B14F-4D97-AF65-F5344CB8AC3E}">
        <p14:creationId xmlns:p14="http://schemas.microsoft.com/office/powerpoint/2010/main" val="2452976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8615D4A-AB0E-E488-8163-63300545896E}"/>
              </a:ext>
            </a:extLst>
          </p:cNvPr>
          <p:cNvPicPr>
            <a:picLocks noChangeAspect="1"/>
          </p:cNvPicPr>
          <p:nvPr/>
        </p:nvPicPr>
        <p:blipFill rotWithShape="1">
          <a:blip r:embed="rId3"/>
          <a:srcRect r="25676" b="37276"/>
          <a:stretch/>
        </p:blipFill>
        <p:spPr>
          <a:xfrm>
            <a:off x="0" y="-1"/>
            <a:ext cx="12192000" cy="6858000"/>
          </a:xfrm>
          <a:prstGeom prst="rect">
            <a:avLst/>
          </a:prstGeom>
        </p:spPr>
      </p:pic>
      <p:sp>
        <p:nvSpPr>
          <p:cNvPr id="2" name="Rechteck: abgerundete Ecken 1">
            <a:extLst>
              <a:ext uri="{FF2B5EF4-FFF2-40B4-BE49-F238E27FC236}">
                <a16:creationId xmlns:a16="http://schemas.microsoft.com/office/drawing/2014/main" id="{AEACF23E-7EA5-4E4E-848A-D2C2E00D2064}"/>
              </a:ext>
            </a:extLst>
          </p:cNvPr>
          <p:cNvSpPr/>
          <p:nvPr/>
        </p:nvSpPr>
        <p:spPr>
          <a:xfrm>
            <a:off x="1" y="-1"/>
            <a:ext cx="7460165" cy="6857999"/>
          </a:xfrm>
          <a:prstGeom prst="roundRect">
            <a:avLst>
              <a:gd name="adj" fmla="val 0"/>
            </a:avLst>
          </a:prstGeom>
          <a:gradFill>
            <a:gsLst>
              <a:gs pos="46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7" name="Rechteck: abgerundete Ecken 16">
            <a:extLst>
              <a:ext uri="{FF2B5EF4-FFF2-40B4-BE49-F238E27FC236}">
                <a16:creationId xmlns:a16="http://schemas.microsoft.com/office/drawing/2014/main" id="{188FDEF2-984A-4C2F-94E9-D36A7C648C3F}"/>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104338CE-942F-46AE-A22F-7756158AA369}"/>
              </a:ext>
            </a:extLst>
          </p:cNvPr>
          <p:cNvSpPr/>
          <p:nvPr/>
        </p:nvSpPr>
        <p:spPr>
          <a:xfrm>
            <a:off x="160518" y="2139185"/>
            <a:ext cx="5607451" cy="2748261"/>
          </a:xfrm>
          <a:prstGeom prst="rect">
            <a:avLst/>
          </a:prstGeom>
          <a:solidFill>
            <a:schemeClr val="tx1">
              <a:alpha val="26000"/>
            </a:schemeClr>
          </a:solidFill>
          <a:ln>
            <a:noFill/>
          </a:ln>
          <a:effectLst>
            <a:softEdge rad="723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EB421CE-EEE5-4603-80F0-3D314846C7AA}"/>
              </a:ext>
            </a:extLst>
          </p:cNvPr>
          <p:cNvSpPr/>
          <p:nvPr/>
        </p:nvSpPr>
        <p:spPr>
          <a:xfrm>
            <a:off x="160519" y="3857330"/>
            <a:ext cx="8069081" cy="2748261"/>
          </a:xfrm>
          <a:prstGeom prst="rect">
            <a:avLst/>
          </a:prstGeom>
          <a:solidFill>
            <a:schemeClr val="tx1">
              <a:alpha val="17000"/>
            </a:scheme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7F51AD81-DEAE-4053-996B-BC3A903E5D6B}"/>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CD52F3C5-4E31-4B93-B90C-FA4FBBCB3794}"/>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10651D70-969B-4A6E-A251-7CF81C67A5E1}"/>
              </a:ext>
            </a:extLst>
          </p:cNvPr>
          <p:cNvSpPr txBox="1"/>
          <p:nvPr/>
        </p:nvSpPr>
        <p:spPr>
          <a:xfrm>
            <a:off x="1056097" y="2934000"/>
            <a:ext cx="6083340" cy="886397"/>
          </a:xfrm>
          <a:prstGeom prst="rect">
            <a:avLst/>
          </a:prstGeom>
          <a:noFill/>
          <a:effectLst/>
        </p:spPr>
        <p:txBody>
          <a:bodyPr wrap="square" lIns="0" tIns="0" rIns="0" bIns="0" rtlCol="0">
            <a:spAutoFit/>
          </a:bodyPr>
          <a:lstStyle/>
          <a:p>
            <a:pPr>
              <a:lnSpc>
                <a:spcPct val="90000"/>
              </a:lnSpc>
            </a:pPr>
            <a:r>
              <a:rPr lang="de-DE" sz="3200" b="1" spc="-110" dirty="0">
                <a:solidFill>
                  <a:schemeClr val="bg1"/>
                </a:solidFill>
                <a:latin typeface="Arial Nova Cond" panose="020B0506020202020204" pitchFamily="34" charset="0"/>
              </a:rPr>
              <a:t>Effizient – 360 Call Center-User bearbeiten 5.200 Bestell-Calls pro Tag</a:t>
            </a:r>
          </a:p>
        </p:txBody>
      </p:sp>
      <p:pic>
        <p:nvPicPr>
          <p:cNvPr id="7" name="Grafik 6">
            <a:extLst>
              <a:ext uri="{FF2B5EF4-FFF2-40B4-BE49-F238E27FC236}">
                <a16:creationId xmlns:a16="http://schemas.microsoft.com/office/drawing/2014/main" id="{B1769DEF-2868-4628-83EE-3543645508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2542" y="1242391"/>
            <a:ext cx="2327643" cy="588281"/>
          </a:xfrm>
          <a:prstGeom prst="rect">
            <a:avLst/>
          </a:prstGeom>
        </p:spPr>
      </p:pic>
      <p:sp>
        <p:nvSpPr>
          <p:cNvPr id="18" name="Rechteck 17">
            <a:extLst>
              <a:ext uri="{FF2B5EF4-FFF2-40B4-BE49-F238E27FC236}">
                <a16:creationId xmlns:a16="http://schemas.microsoft.com/office/drawing/2014/main" id="{B11404C3-4E6C-41E0-BA4D-E7A5EE82949F}"/>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20" name="Textfeld 19">
            <a:extLst>
              <a:ext uri="{FF2B5EF4-FFF2-40B4-BE49-F238E27FC236}">
                <a16:creationId xmlns:a16="http://schemas.microsoft.com/office/drawing/2014/main" id="{787F020E-0DC9-DF99-20C7-D61528918763}"/>
              </a:ext>
            </a:extLst>
          </p:cNvPr>
          <p:cNvSpPr txBox="1"/>
          <p:nvPr/>
        </p:nvSpPr>
        <p:spPr>
          <a:xfrm>
            <a:off x="1012860" y="4059225"/>
            <a:ext cx="5802610" cy="1850699"/>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55600" indent="-355600" defTabSz="360000">
              <a:lnSpc>
                <a:spcPct val="110000"/>
              </a:lnSpc>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einfache Bestell- und Reklamationsannahme </a:t>
            </a:r>
            <a:b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b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über die STARFACE </a:t>
            </a:r>
            <a:r>
              <a:rPr lang="de-DE" sz="200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iQueue</a:t>
            </a:r>
            <a:endPar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endParaRPr>
          </a:p>
          <a:p>
            <a:pPr marL="355600" indent="-355600" defTabSz="360000">
              <a:lnSpc>
                <a:spcPct val="110000"/>
              </a:lnSpc>
              <a:spcAft>
                <a:spcPts val="1200"/>
              </a:spcAft>
              <a:buClr>
                <a:srgbClr val="F49B00"/>
              </a:buClr>
              <a:buSzPct val="100000"/>
              <a:buFont typeface="Wingdings 3" panose="05040102010807070707" pitchFamily="18" charset="2"/>
              <a:buChar char=""/>
            </a:pPr>
            <a:r>
              <a:rPr lang="de-DE" sz="2000" b="1" dirty="0">
                <a:solidFill>
                  <a:schemeClr val="bg1"/>
                </a:solidFill>
                <a:latin typeface="Arial Nova Cond" panose="020B0506020202020204" pitchFamily="34" charset="0"/>
              </a:rPr>
              <a:t>Einfachere und effektivere Call Center-Arbeitsplätze </a:t>
            </a:r>
            <a:br>
              <a:rPr lang="de-DE" sz="2000" b="1" dirty="0">
                <a:solidFill>
                  <a:schemeClr val="bg1"/>
                </a:solidFill>
                <a:latin typeface="Arial Nova Cond" panose="020B0506020202020204" pitchFamily="34" charset="0"/>
              </a:rPr>
            </a:br>
            <a:r>
              <a:rPr lang="de-DE" sz="2000" b="1" dirty="0">
                <a:solidFill>
                  <a:schemeClr val="bg1"/>
                </a:solidFill>
                <a:latin typeface="Arial Nova Cond" panose="020B0506020202020204" pitchFamily="34" charset="0"/>
              </a:rPr>
              <a:t>+ </a:t>
            </a: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bei gleichzeitiger Kostenersparnis</a:t>
            </a:r>
          </a:p>
        </p:txBody>
      </p:sp>
    </p:spTree>
    <p:extLst>
      <p:ext uri="{BB962C8B-B14F-4D97-AF65-F5344CB8AC3E}">
        <p14:creationId xmlns:p14="http://schemas.microsoft.com/office/powerpoint/2010/main" val="275409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9700081-77F6-D475-5263-043D13E697A8}"/>
              </a:ext>
            </a:extLst>
          </p:cNvPr>
          <p:cNvPicPr>
            <a:picLocks noChangeAspect="1"/>
          </p:cNvPicPr>
          <p:nvPr/>
        </p:nvPicPr>
        <p:blipFill>
          <a:blip r:embed="rId3"/>
          <a:srcRect t="7817" b="7817"/>
          <a:stretch/>
        </p:blipFill>
        <p:spPr>
          <a:xfrm>
            <a:off x="0" y="-1"/>
            <a:ext cx="12190496" cy="6858001"/>
          </a:xfrm>
          <a:prstGeom prst="rect">
            <a:avLst/>
          </a:prstGeom>
        </p:spPr>
      </p:pic>
      <p:sp>
        <p:nvSpPr>
          <p:cNvPr id="2" name="Rechteck: abgerundete Ecken 1">
            <a:extLst>
              <a:ext uri="{FF2B5EF4-FFF2-40B4-BE49-F238E27FC236}">
                <a16:creationId xmlns:a16="http://schemas.microsoft.com/office/drawing/2014/main" id="{05D0A883-D0AB-4928-AE90-D87F7CB15D99}"/>
              </a:ext>
            </a:extLst>
          </p:cNvPr>
          <p:cNvSpPr/>
          <p:nvPr/>
        </p:nvSpPr>
        <p:spPr>
          <a:xfrm>
            <a:off x="1" y="-1"/>
            <a:ext cx="9468852" cy="6857999"/>
          </a:xfrm>
          <a:prstGeom prst="roundRect">
            <a:avLst>
              <a:gd name="adj" fmla="val 0"/>
            </a:avLst>
          </a:prstGeom>
          <a:gradFill>
            <a:gsLst>
              <a:gs pos="38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20" name="Rechteck: abgerundete Ecken 19">
            <a:extLst>
              <a:ext uri="{FF2B5EF4-FFF2-40B4-BE49-F238E27FC236}">
                <a16:creationId xmlns:a16="http://schemas.microsoft.com/office/drawing/2014/main" id="{573E464D-DB0C-4AF9-9753-EE67294FE8DB}"/>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4748BD0D-E026-4877-89FC-D62D97F8BB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176" y="746677"/>
            <a:ext cx="913969" cy="1026059"/>
          </a:xfrm>
          <a:prstGeom prst="rect">
            <a:avLst/>
          </a:prstGeom>
        </p:spPr>
      </p:pic>
      <p:sp>
        <p:nvSpPr>
          <p:cNvPr id="5" name="Rechteck: abgerundete Ecken 4">
            <a:extLst>
              <a:ext uri="{FF2B5EF4-FFF2-40B4-BE49-F238E27FC236}">
                <a16:creationId xmlns:a16="http://schemas.microsoft.com/office/drawing/2014/main" id="{3202A3EF-A6F7-43C6-A458-C957D83459DD}"/>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F3453424-F8CE-4AD4-9FEB-A759EFA1B4CE}"/>
              </a:ext>
            </a:extLst>
          </p:cNvPr>
          <p:cNvSpPr txBox="1"/>
          <p:nvPr/>
        </p:nvSpPr>
        <p:spPr>
          <a:xfrm>
            <a:off x="949811" y="2934000"/>
            <a:ext cx="7062505" cy="892552"/>
          </a:xfrm>
          <a:prstGeom prst="rect">
            <a:avLst/>
          </a:prstGeom>
          <a:noFill/>
          <a:effectLst/>
        </p:spPr>
        <p:txBody>
          <a:bodyPr wrap="square" rtlCol="0">
            <a:spAutoFit/>
          </a:bodyPr>
          <a:lstStyle/>
          <a:p>
            <a:r>
              <a:rPr lang="de-DE" sz="3200" b="1" spc="-50" dirty="0">
                <a:solidFill>
                  <a:schemeClr val="bg1"/>
                </a:solidFill>
                <a:latin typeface="Arial Nova Cond" panose="020B0506020202020204" pitchFamily="34" charset="0"/>
              </a:rPr>
              <a:t>Standortübergreifende DECT Infrastruktur </a:t>
            </a:r>
            <a:r>
              <a:rPr lang="de-DE" sz="2000" spc="-50" dirty="0">
                <a:solidFill>
                  <a:schemeClr val="bg1"/>
                </a:solidFill>
                <a:latin typeface="Arial Nova Cond" panose="020B0506020202020204" pitchFamily="34" charset="0"/>
              </a:rPr>
              <a:t>mit über 500 Sendern</a:t>
            </a:r>
          </a:p>
        </p:txBody>
      </p:sp>
      <p:sp>
        <p:nvSpPr>
          <p:cNvPr id="4" name="Rechteck: abgerundete Ecken 3">
            <a:extLst>
              <a:ext uri="{FF2B5EF4-FFF2-40B4-BE49-F238E27FC236}">
                <a16:creationId xmlns:a16="http://schemas.microsoft.com/office/drawing/2014/main" id="{D1B678D7-D637-43AC-9EED-6A4F46DD60BC}"/>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16D76317-BE56-4DBF-B535-AC2D8973E8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1384" y="1338590"/>
            <a:ext cx="2076628" cy="327718"/>
          </a:xfrm>
          <a:prstGeom prst="rect">
            <a:avLst/>
          </a:prstGeom>
        </p:spPr>
      </p:pic>
      <p:sp>
        <p:nvSpPr>
          <p:cNvPr id="17" name="Rechteck 16">
            <a:extLst>
              <a:ext uri="{FF2B5EF4-FFF2-40B4-BE49-F238E27FC236}">
                <a16:creationId xmlns:a16="http://schemas.microsoft.com/office/drawing/2014/main" id="{3DE9B353-3CEB-49C5-944B-7433CB52F57A}"/>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1" name="Textfeld 10">
            <a:extLst>
              <a:ext uri="{FF2B5EF4-FFF2-40B4-BE49-F238E27FC236}">
                <a16:creationId xmlns:a16="http://schemas.microsoft.com/office/drawing/2014/main" id="{2E2D37E9-5A88-4CD4-6FD4-12A3E148F948}"/>
              </a:ext>
            </a:extLst>
          </p:cNvPr>
          <p:cNvSpPr txBox="1"/>
          <p:nvPr/>
        </p:nvSpPr>
        <p:spPr>
          <a:xfrm>
            <a:off x="1012860" y="4059225"/>
            <a:ext cx="5802610" cy="2343142"/>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Callcenter Arbeitsplätze einfacher und effektiver als mit der alten Lösung </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Besser administrierbar </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Kostenersparnis durch Zentralisierung auf eine zentrale VM </a:t>
            </a:r>
          </a:p>
        </p:txBody>
      </p:sp>
    </p:spTree>
    <p:extLst>
      <p:ext uri="{BB962C8B-B14F-4D97-AF65-F5344CB8AC3E}">
        <p14:creationId xmlns:p14="http://schemas.microsoft.com/office/powerpoint/2010/main" val="60964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9107AF-2385-A958-634C-D655907E46C6}"/>
              </a:ext>
            </a:extLst>
          </p:cNvPr>
          <p:cNvPicPr>
            <a:picLocks noChangeAspect="1"/>
          </p:cNvPicPr>
          <p:nvPr/>
        </p:nvPicPr>
        <p:blipFill>
          <a:blip r:embed="rId3"/>
          <a:srcRect l="18" r="18"/>
          <a:stretch/>
        </p:blipFill>
        <p:spPr>
          <a:xfrm flipH="1">
            <a:off x="536" y="0"/>
            <a:ext cx="12191465" cy="6858000"/>
          </a:xfrm>
          <a:prstGeom prst="rect">
            <a:avLst/>
          </a:prstGeom>
        </p:spPr>
      </p:pic>
      <p:sp>
        <p:nvSpPr>
          <p:cNvPr id="2" name="Rechteck: abgerundete Ecken 1">
            <a:extLst>
              <a:ext uri="{FF2B5EF4-FFF2-40B4-BE49-F238E27FC236}">
                <a16:creationId xmlns:a16="http://schemas.microsoft.com/office/drawing/2014/main" id="{99EC9630-9CF0-42D7-BB15-4A0BD97FC365}"/>
              </a:ext>
            </a:extLst>
          </p:cNvPr>
          <p:cNvSpPr/>
          <p:nvPr/>
        </p:nvSpPr>
        <p:spPr>
          <a:xfrm>
            <a:off x="1" y="-1"/>
            <a:ext cx="8441472" cy="6857999"/>
          </a:xfrm>
          <a:prstGeom prst="roundRect">
            <a:avLst>
              <a:gd name="adj" fmla="val 0"/>
            </a:avLst>
          </a:prstGeom>
          <a:gradFill>
            <a:gsLst>
              <a:gs pos="41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8" name="Rechteck: abgerundete Ecken 17">
            <a:extLst>
              <a:ext uri="{FF2B5EF4-FFF2-40B4-BE49-F238E27FC236}">
                <a16:creationId xmlns:a16="http://schemas.microsoft.com/office/drawing/2014/main" id="{1220D808-6D02-4C6F-A912-4AC27901666D}"/>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00386E47-5D8C-4756-8AD5-7D26E023592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AutoShape 4" descr="RÃ©sultat de recherche d'images pour &quot;rÃ¶hlig weltweit&quo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Textfeld 12">
            <a:extLst>
              <a:ext uri="{FF2B5EF4-FFF2-40B4-BE49-F238E27FC236}">
                <a16:creationId xmlns:a16="http://schemas.microsoft.com/office/drawing/2014/main" id="{AD78A516-9705-43B0-A8A6-8066D967A369}"/>
              </a:ext>
            </a:extLst>
          </p:cNvPr>
          <p:cNvSpPr txBox="1"/>
          <p:nvPr/>
        </p:nvSpPr>
        <p:spPr>
          <a:xfrm>
            <a:off x="915755" y="2934000"/>
            <a:ext cx="5449876" cy="1200329"/>
          </a:xfrm>
          <a:prstGeom prst="rect">
            <a:avLst/>
          </a:prstGeom>
          <a:noFill/>
          <a:effectLst/>
        </p:spPr>
        <p:txBody>
          <a:bodyPr wrap="square" rtlCol="0">
            <a:spAutoFit/>
          </a:bodyPr>
          <a:lstStyle/>
          <a:p>
            <a:r>
              <a:rPr lang="de-DE" sz="3200" b="1" spc="-50" dirty="0">
                <a:solidFill>
                  <a:schemeClr val="bg1"/>
                </a:solidFill>
                <a:latin typeface="Arial Nova Cond" panose="020B0506020202020204" pitchFamily="34" charset="0"/>
              </a:rPr>
              <a:t>STARFACE Continental Cluster </a:t>
            </a:r>
            <a:br>
              <a:rPr lang="de-DE" sz="2000" b="1" spc="-50" dirty="0">
                <a:solidFill>
                  <a:schemeClr val="bg1"/>
                </a:solidFill>
                <a:latin typeface="Arial Nova Cond" panose="020B0506020202020204" pitchFamily="34" charset="0"/>
              </a:rPr>
            </a:br>
            <a:r>
              <a:rPr lang="de-DE" sz="2000" spc="-50" dirty="0">
                <a:solidFill>
                  <a:schemeClr val="bg1"/>
                </a:solidFill>
                <a:latin typeface="Arial Nova Cond" panose="020B0506020202020204" pitchFamily="34" charset="0"/>
              </a:rPr>
              <a:t>Weltweiter Anlagenverbund und Nutzung der STARFACE App auf fünf Kontinenten seit 2012</a:t>
            </a:r>
          </a:p>
        </p:txBody>
      </p:sp>
      <p:sp>
        <p:nvSpPr>
          <p:cNvPr id="3" name="Rechteck: abgerundete Ecken 2">
            <a:extLst>
              <a:ext uri="{FF2B5EF4-FFF2-40B4-BE49-F238E27FC236}">
                <a16:creationId xmlns:a16="http://schemas.microsoft.com/office/drawing/2014/main" id="{58EECB0B-8419-40FA-A744-837F23279361}"/>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7133" y="1045142"/>
            <a:ext cx="1429649" cy="951366"/>
          </a:xfrm>
          <a:prstGeom prst="rect">
            <a:avLst/>
          </a:prstGeom>
        </p:spPr>
      </p:pic>
      <p:sp>
        <p:nvSpPr>
          <p:cNvPr id="19" name="Rechteck 18">
            <a:extLst>
              <a:ext uri="{FF2B5EF4-FFF2-40B4-BE49-F238E27FC236}">
                <a16:creationId xmlns:a16="http://schemas.microsoft.com/office/drawing/2014/main" id="{FE0D66ED-87C5-492F-93BE-8300F5790068}"/>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4" name="Textfeld 13">
            <a:extLst>
              <a:ext uri="{FF2B5EF4-FFF2-40B4-BE49-F238E27FC236}">
                <a16:creationId xmlns:a16="http://schemas.microsoft.com/office/drawing/2014/main" id="{368ACD13-4219-A2A3-2D13-D6B317643D90}"/>
              </a:ext>
            </a:extLst>
          </p:cNvPr>
          <p:cNvSpPr txBox="1"/>
          <p:nvPr/>
        </p:nvSpPr>
        <p:spPr>
          <a:xfrm>
            <a:off x="1012860" y="4512344"/>
            <a:ext cx="5802610" cy="1019703"/>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Durch optimierten Telefon-Traffic Einsparungen der weltweiten Telefonkosten</a:t>
            </a:r>
          </a:p>
        </p:txBody>
      </p:sp>
    </p:spTree>
    <p:extLst>
      <p:ext uri="{BB962C8B-B14F-4D97-AF65-F5344CB8AC3E}">
        <p14:creationId xmlns:p14="http://schemas.microsoft.com/office/powerpoint/2010/main" val="350198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4D2B74A8-C038-4C40-8256-202CE6A182DC}"/>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l="13965" t="1" b="8936"/>
          <a:stretch/>
        </p:blipFill>
        <p:spPr>
          <a:xfrm>
            <a:off x="-1" y="0"/>
            <a:ext cx="12192001" cy="6858000"/>
          </a:xfrm>
          <a:prstGeom prst="rect">
            <a:avLst/>
          </a:prstGeom>
        </p:spPr>
      </p:pic>
      <p:sp>
        <p:nvSpPr>
          <p:cNvPr id="2" name="Rechteck: abgerundete Ecken 1">
            <a:extLst>
              <a:ext uri="{FF2B5EF4-FFF2-40B4-BE49-F238E27FC236}">
                <a16:creationId xmlns:a16="http://schemas.microsoft.com/office/drawing/2014/main" id="{4BF0CA28-0F72-4113-931B-7F78CE93CB19}"/>
              </a:ext>
            </a:extLst>
          </p:cNvPr>
          <p:cNvSpPr/>
          <p:nvPr/>
        </p:nvSpPr>
        <p:spPr>
          <a:xfrm>
            <a:off x="160519" y="-1"/>
            <a:ext cx="8865786" cy="6857999"/>
          </a:xfrm>
          <a:prstGeom prst="roundRect">
            <a:avLst>
              <a:gd name="adj" fmla="val 0"/>
            </a:avLst>
          </a:prstGeom>
          <a:gradFill>
            <a:gsLst>
              <a:gs pos="44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8" name="Rechteck: abgerundete Ecken 17">
            <a:extLst>
              <a:ext uri="{FF2B5EF4-FFF2-40B4-BE49-F238E27FC236}">
                <a16:creationId xmlns:a16="http://schemas.microsoft.com/office/drawing/2014/main" id="{43F4FC96-8790-4F1D-BD53-B304D5585E3B}"/>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07121CE9-F624-4614-ACC0-95BD638D9DFF}"/>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CFF2F196-05AB-445A-BCC8-CD31A6E30AC9}"/>
              </a:ext>
            </a:extLst>
          </p:cNvPr>
          <p:cNvSpPr txBox="1"/>
          <p:nvPr/>
        </p:nvSpPr>
        <p:spPr>
          <a:xfrm>
            <a:off x="925269" y="2934000"/>
            <a:ext cx="6190755" cy="1200329"/>
          </a:xfrm>
          <a:prstGeom prst="rect">
            <a:avLst/>
          </a:prstGeom>
          <a:noFill/>
          <a:effectLst/>
        </p:spPr>
        <p:txBody>
          <a:bodyPr wrap="square" rtlCol="0">
            <a:spAutoFit/>
          </a:bodyPr>
          <a:lstStyle/>
          <a:p>
            <a:r>
              <a:rPr lang="de-DE" sz="3200" b="1" spc="-40" dirty="0">
                <a:solidFill>
                  <a:schemeClr val="bg1"/>
                </a:solidFill>
                <a:latin typeface="Arial Nova Cond" panose="020B0506020202020204" pitchFamily="34" charset="0"/>
              </a:rPr>
              <a:t>STARFACE FLIP, STARFACE CONNECT</a:t>
            </a:r>
          </a:p>
          <a:p>
            <a:r>
              <a:rPr lang="de-DE" sz="2000" spc="-40" dirty="0">
                <a:solidFill>
                  <a:schemeClr val="bg1"/>
                </a:solidFill>
                <a:latin typeface="Arial Nova Cond" panose="020B0506020202020204" pitchFamily="34" charset="0"/>
              </a:rPr>
              <a:t>Migration auf virtuelle Telefonanlage an vier Standorten, </a:t>
            </a:r>
            <a:br>
              <a:rPr lang="de-DE" sz="2000" spc="-40" dirty="0">
                <a:solidFill>
                  <a:schemeClr val="bg1"/>
                </a:solidFill>
                <a:latin typeface="Arial Nova Cond" panose="020B0506020202020204" pitchFamily="34" charset="0"/>
              </a:rPr>
            </a:br>
            <a:r>
              <a:rPr lang="de-DE" sz="2000" spc="-40" dirty="0">
                <a:solidFill>
                  <a:schemeClr val="bg1"/>
                </a:solidFill>
                <a:latin typeface="Arial Nova Cond" panose="020B0506020202020204" pitchFamily="34" charset="0"/>
              </a:rPr>
              <a:t>100% Ausfallsicherheit</a:t>
            </a:r>
          </a:p>
        </p:txBody>
      </p:sp>
      <p:sp>
        <p:nvSpPr>
          <p:cNvPr id="3" name="Rechteck: abgerundete Ecken 2">
            <a:extLst>
              <a:ext uri="{FF2B5EF4-FFF2-40B4-BE49-F238E27FC236}">
                <a16:creationId xmlns:a16="http://schemas.microsoft.com/office/drawing/2014/main" id="{0D63187C-18B6-4568-B944-2045765011E9}"/>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33B825A4-BBAC-4EDE-91E1-885FC0674D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5109" y="1172327"/>
            <a:ext cx="2073865" cy="518466"/>
          </a:xfrm>
          <a:prstGeom prst="rect">
            <a:avLst/>
          </a:prstGeom>
        </p:spPr>
      </p:pic>
      <p:sp>
        <p:nvSpPr>
          <p:cNvPr id="19" name="Rechteck 18">
            <a:extLst>
              <a:ext uri="{FF2B5EF4-FFF2-40B4-BE49-F238E27FC236}">
                <a16:creationId xmlns:a16="http://schemas.microsoft.com/office/drawing/2014/main" id="{BBF46218-C99A-430F-B95A-F5E3A64B989C}"/>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1" name="Textfeld 10">
            <a:extLst>
              <a:ext uri="{FF2B5EF4-FFF2-40B4-BE49-F238E27FC236}">
                <a16:creationId xmlns:a16="http://schemas.microsoft.com/office/drawing/2014/main" id="{3C6BC126-F395-845E-DFD7-51214F27178E}"/>
              </a:ext>
            </a:extLst>
          </p:cNvPr>
          <p:cNvSpPr txBox="1"/>
          <p:nvPr/>
        </p:nvSpPr>
        <p:spPr>
          <a:xfrm>
            <a:off x="1012860" y="4288521"/>
            <a:ext cx="5802610" cy="1850699"/>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Alles aus einer Hand – virtuelle Telefonanlage und Abrechnung der Telefongebühren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Einfache Migration von </a:t>
            </a:r>
            <a:r>
              <a:rPr lang="de-DE" sz="2000" spc="-7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Appliance auf virtualisierte Umgebung</a:t>
            </a:r>
          </a:p>
        </p:txBody>
      </p:sp>
    </p:spTree>
    <p:extLst>
      <p:ext uri="{BB962C8B-B14F-4D97-AF65-F5344CB8AC3E}">
        <p14:creationId xmlns:p14="http://schemas.microsoft.com/office/powerpoint/2010/main" val="1286702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4EA0D177-98F7-4822-8C3E-FF6CEA586117}"/>
              </a:ext>
            </a:extLst>
          </p:cNvPr>
          <p:cNvPicPr>
            <a:picLocks noGrp="1" noChangeAspect="1"/>
          </p:cNvPicPr>
          <p:nvPr>
            <p:ph type="pic" sz="quarter" idx="4294967295"/>
          </p:nvPr>
        </p:nvPicPr>
        <p:blipFill>
          <a:blip r:embed="rId3">
            <a:extLst>
              <a:ext uri="{28A0092B-C50C-407E-A947-70E740481C1C}">
                <a14:useLocalDpi xmlns:a14="http://schemas.microsoft.com/office/drawing/2010/main"/>
              </a:ext>
            </a:extLst>
          </a:blip>
          <a:srcRect/>
          <a:stretch/>
        </p:blipFill>
        <p:spPr>
          <a:xfrm>
            <a:off x="0" y="-1939"/>
            <a:ext cx="12192000" cy="6858000"/>
          </a:xfrm>
          <a:prstGeom prst="rect">
            <a:avLst/>
          </a:prstGeom>
        </p:spPr>
      </p:pic>
      <p:sp>
        <p:nvSpPr>
          <p:cNvPr id="2" name="Rechteck: abgerundete Ecken 1">
            <a:extLst>
              <a:ext uri="{FF2B5EF4-FFF2-40B4-BE49-F238E27FC236}">
                <a16:creationId xmlns:a16="http://schemas.microsoft.com/office/drawing/2014/main" id="{CB4869AF-C7CC-490F-AFC5-C645BB29D318}"/>
              </a:ext>
            </a:extLst>
          </p:cNvPr>
          <p:cNvSpPr/>
          <p:nvPr/>
        </p:nvSpPr>
        <p:spPr>
          <a:xfrm>
            <a:off x="1" y="-1"/>
            <a:ext cx="8352262" cy="6857999"/>
          </a:xfrm>
          <a:prstGeom prst="roundRect">
            <a:avLst>
              <a:gd name="adj" fmla="val 0"/>
            </a:avLst>
          </a:prstGeom>
          <a:gradFill>
            <a:gsLst>
              <a:gs pos="33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6" name="Rechteck: abgerundete Ecken 15">
            <a:extLst>
              <a:ext uri="{FF2B5EF4-FFF2-40B4-BE49-F238E27FC236}">
                <a16:creationId xmlns:a16="http://schemas.microsoft.com/office/drawing/2014/main" id="{9C1C561B-A0FA-4DDB-BEEE-BFB55BE9F871}"/>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A0813213-1C45-4905-8A45-7AE5F0E26E3A}"/>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2A52936-E172-4064-B4E3-68ABC25288FF}"/>
              </a:ext>
            </a:extLst>
          </p:cNvPr>
          <p:cNvSpPr txBox="1"/>
          <p:nvPr/>
        </p:nvSpPr>
        <p:spPr>
          <a:xfrm>
            <a:off x="920648" y="2934000"/>
            <a:ext cx="5738060" cy="892552"/>
          </a:xfrm>
          <a:prstGeom prst="rect">
            <a:avLst/>
          </a:prstGeom>
          <a:noFill/>
          <a:effectLst/>
        </p:spPr>
        <p:txBody>
          <a:bodyPr wrap="square" rtlCol="0">
            <a:spAutoFit/>
          </a:bodyPr>
          <a:lstStyle/>
          <a:p>
            <a:r>
              <a:rPr lang="de-DE" sz="3200" b="1" spc="-50" dirty="0">
                <a:solidFill>
                  <a:schemeClr val="bg1"/>
                </a:solidFill>
                <a:latin typeface="Arial Nova Cond" panose="020B0506020202020204" pitchFamily="34" charset="0"/>
              </a:rPr>
              <a:t>Migration Cisco </a:t>
            </a:r>
            <a:r>
              <a:rPr lang="de-DE" sz="3200" b="1" spc="-50" dirty="0" err="1">
                <a:solidFill>
                  <a:schemeClr val="bg1"/>
                </a:solidFill>
                <a:latin typeface="Arial Nova Cond" panose="020B0506020202020204" pitchFamily="34" charset="0"/>
              </a:rPr>
              <a:t>Callmanager</a:t>
            </a:r>
            <a:r>
              <a:rPr lang="de-DE" sz="3200" b="1" spc="-50" dirty="0">
                <a:solidFill>
                  <a:schemeClr val="bg1"/>
                </a:solidFill>
                <a:latin typeface="Arial Nova Cond" panose="020B0506020202020204" pitchFamily="34" charset="0"/>
              </a:rPr>
              <a:t> </a:t>
            </a:r>
          </a:p>
          <a:p>
            <a:r>
              <a:rPr lang="de-DE" sz="2000" spc="-50" dirty="0">
                <a:solidFill>
                  <a:schemeClr val="bg1"/>
                </a:solidFill>
                <a:latin typeface="Arial Nova Cond" panose="020B0506020202020204" pitchFamily="34" charset="0"/>
              </a:rPr>
              <a:t>270 User in den Standorten Deutschland und Frankreich</a:t>
            </a:r>
          </a:p>
        </p:txBody>
      </p:sp>
      <p:sp>
        <p:nvSpPr>
          <p:cNvPr id="3" name="Rechteck: abgerundete Ecken 2">
            <a:extLst>
              <a:ext uri="{FF2B5EF4-FFF2-40B4-BE49-F238E27FC236}">
                <a16:creationId xmlns:a16="http://schemas.microsoft.com/office/drawing/2014/main" id="{1FE2FB53-31E7-4469-91EC-8EC51C378D76}"/>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D71BACCE-28B3-4994-A867-9BC9AF1C60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6599" y="1335042"/>
            <a:ext cx="2202978" cy="276069"/>
          </a:xfrm>
          <a:prstGeom prst="rect">
            <a:avLst/>
          </a:prstGeom>
        </p:spPr>
      </p:pic>
      <p:sp>
        <p:nvSpPr>
          <p:cNvPr id="17" name="Rechteck 16">
            <a:extLst>
              <a:ext uri="{FF2B5EF4-FFF2-40B4-BE49-F238E27FC236}">
                <a16:creationId xmlns:a16="http://schemas.microsoft.com/office/drawing/2014/main" id="{AE547DBF-DCB2-493B-BB67-A6EB9D878F84}"/>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7" name="Textfeld 6">
            <a:extLst>
              <a:ext uri="{FF2B5EF4-FFF2-40B4-BE49-F238E27FC236}">
                <a16:creationId xmlns:a16="http://schemas.microsoft.com/office/drawing/2014/main" id="{5893ED52-6CB2-F658-46B6-BAACA932756A}"/>
              </a:ext>
            </a:extLst>
          </p:cNvPr>
          <p:cNvSpPr txBox="1"/>
          <p:nvPr/>
        </p:nvSpPr>
        <p:spPr>
          <a:xfrm>
            <a:off x="1012860" y="4288521"/>
            <a:ext cx="5802610" cy="1173591"/>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Reduktion der laufenden Betriebskosten für Telefonie</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Integrierte Konferenz-Lösung</a:t>
            </a:r>
          </a:p>
        </p:txBody>
      </p:sp>
    </p:spTree>
    <p:extLst>
      <p:ext uri="{BB962C8B-B14F-4D97-AF65-F5344CB8AC3E}">
        <p14:creationId xmlns:p14="http://schemas.microsoft.com/office/powerpoint/2010/main" val="22532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E0CACAC-2F89-425A-8DF5-BC2208D90664}"/>
              </a:ext>
            </a:extLst>
          </p:cNvPr>
          <p:cNvPicPr>
            <a:picLocks noChangeAspect="1"/>
          </p:cNvPicPr>
          <p:nvPr/>
        </p:nvPicPr>
        <p:blipFill rotWithShape="1">
          <a:blip r:embed="rId3"/>
          <a:srcRect t="4667" b="10947"/>
          <a:stretch/>
        </p:blipFill>
        <p:spPr>
          <a:xfrm>
            <a:off x="0" y="-1"/>
            <a:ext cx="12190493" cy="6858005"/>
          </a:xfrm>
          <a:prstGeom prst="rect">
            <a:avLst/>
          </a:prstGeom>
        </p:spPr>
      </p:pic>
      <p:sp>
        <p:nvSpPr>
          <p:cNvPr id="3" name="Rechteck: abgerundete Ecken 2">
            <a:extLst>
              <a:ext uri="{FF2B5EF4-FFF2-40B4-BE49-F238E27FC236}">
                <a16:creationId xmlns:a16="http://schemas.microsoft.com/office/drawing/2014/main" id="{41D0FF61-2FE1-47D2-8F2A-C3B2D92F7AAC}"/>
              </a:ext>
            </a:extLst>
          </p:cNvPr>
          <p:cNvSpPr/>
          <p:nvPr/>
        </p:nvSpPr>
        <p:spPr>
          <a:xfrm>
            <a:off x="1" y="-1"/>
            <a:ext cx="8173843" cy="6857999"/>
          </a:xfrm>
          <a:prstGeom prst="roundRect">
            <a:avLst>
              <a:gd name="adj" fmla="val 0"/>
            </a:avLst>
          </a:prstGeom>
          <a:gradFill>
            <a:gsLst>
              <a:gs pos="52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21" name="Rechteck: abgerundete Ecken 20">
            <a:extLst>
              <a:ext uri="{FF2B5EF4-FFF2-40B4-BE49-F238E27FC236}">
                <a16:creationId xmlns:a16="http://schemas.microsoft.com/office/drawing/2014/main" id="{724B1BF1-FB2D-4E47-A74C-06A2AA782AD9}"/>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658BCB57-6FFF-429D-AC53-C69D1AA75191}"/>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2A52936-E172-4064-B4E3-68ABC25288FF}"/>
              </a:ext>
            </a:extLst>
          </p:cNvPr>
          <p:cNvSpPr txBox="1"/>
          <p:nvPr/>
        </p:nvSpPr>
        <p:spPr>
          <a:xfrm>
            <a:off x="912266" y="2934000"/>
            <a:ext cx="5183733" cy="584775"/>
          </a:xfrm>
          <a:prstGeom prst="rect">
            <a:avLst/>
          </a:prstGeom>
          <a:noFill/>
          <a:effectLst>
            <a:outerShdw blurRad="317500" dist="12700" dir="5400000" algn="t" rotWithShape="0">
              <a:prstClr val="black">
                <a:alpha val="65000"/>
              </a:prstClr>
            </a:outerShdw>
          </a:effectLst>
        </p:spPr>
        <p:txBody>
          <a:bodyPr wrap="square" rtlCol="0">
            <a:spAutoFit/>
          </a:bodyPr>
          <a:lstStyle/>
          <a:p>
            <a:r>
              <a:rPr lang="de-DE" sz="3200" b="1" spc="-50" dirty="0">
                <a:solidFill>
                  <a:schemeClr val="bg1"/>
                </a:solidFill>
                <a:latin typeface="Arial Nova Cond" panose="020B0506020202020204" pitchFamily="34" charset="0"/>
              </a:rPr>
              <a:t>STARFACE Private Cloud</a:t>
            </a:r>
            <a:endParaRPr lang="de-DE" sz="3200" spc="-50" dirty="0">
              <a:solidFill>
                <a:schemeClr val="bg1"/>
              </a:solidFill>
              <a:latin typeface="Arial Nova Cond" panose="020B0506020202020204" pitchFamily="34" charset="0"/>
            </a:endParaRPr>
          </a:p>
        </p:txBody>
      </p:sp>
      <p:pic>
        <p:nvPicPr>
          <p:cNvPr id="4" name="Grafik 3">
            <a:extLst>
              <a:ext uri="{FF2B5EF4-FFF2-40B4-BE49-F238E27FC236}">
                <a16:creationId xmlns:a16="http://schemas.microsoft.com/office/drawing/2014/main" id="{129885CA-BF41-44AE-A467-69EC50F1D0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972" y="5666947"/>
            <a:ext cx="563528" cy="563528"/>
          </a:xfrm>
          <a:prstGeom prst="rect">
            <a:avLst/>
          </a:prstGeom>
        </p:spPr>
      </p:pic>
      <p:sp>
        <p:nvSpPr>
          <p:cNvPr id="5" name="Rechteck: abgerundete Ecken 4">
            <a:extLst>
              <a:ext uri="{FF2B5EF4-FFF2-40B4-BE49-F238E27FC236}">
                <a16:creationId xmlns:a16="http://schemas.microsoft.com/office/drawing/2014/main" id="{2321DEAF-A5F3-4002-8850-C8F0C0A65361}"/>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D71BACCE-28B3-4994-A867-9BC9AF1C60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5095" y="1017829"/>
            <a:ext cx="815927" cy="976965"/>
          </a:xfrm>
          <a:prstGeom prst="rect">
            <a:avLst/>
          </a:prstGeom>
        </p:spPr>
      </p:pic>
      <p:sp>
        <p:nvSpPr>
          <p:cNvPr id="16" name="Textfeld 15">
            <a:extLst>
              <a:ext uri="{FF2B5EF4-FFF2-40B4-BE49-F238E27FC236}">
                <a16:creationId xmlns:a16="http://schemas.microsoft.com/office/drawing/2014/main" id="{7272BE8B-DE82-44A0-90C6-CC33A61EC233}"/>
              </a:ext>
            </a:extLst>
          </p:cNvPr>
          <p:cNvSpPr txBox="1"/>
          <p:nvPr/>
        </p:nvSpPr>
        <p:spPr>
          <a:xfrm>
            <a:off x="912266" y="3478043"/>
            <a:ext cx="5183733" cy="707886"/>
          </a:xfrm>
          <a:prstGeom prst="rect">
            <a:avLst/>
          </a:prstGeom>
          <a:noFill/>
          <a:effectLst>
            <a:outerShdw blurRad="317500" dist="12700" dir="5400000" algn="t" rotWithShape="0">
              <a:prstClr val="black">
                <a:alpha val="65000"/>
              </a:prstClr>
            </a:outerShdw>
          </a:effectLst>
        </p:spPr>
        <p:txBody>
          <a:bodyPr wrap="square" rtlCol="0">
            <a:spAutoFit/>
          </a:bodyPr>
          <a:lstStyle/>
          <a:p>
            <a:r>
              <a:rPr lang="de-DE" sz="2000" spc="-50" dirty="0">
                <a:solidFill>
                  <a:schemeClr val="bg1"/>
                </a:solidFill>
                <a:latin typeface="Arial Nova Cond" panose="020B0506020202020204" pitchFamily="34" charset="0"/>
              </a:rPr>
              <a:t>3 Standorte mit 405 Usern, zentrale STARFACE VM,  STARFACE App und Microsoft Outlook Integration</a:t>
            </a:r>
          </a:p>
        </p:txBody>
      </p:sp>
      <p:sp>
        <p:nvSpPr>
          <p:cNvPr id="18" name="Textplatzhalter 3">
            <a:extLst>
              <a:ext uri="{FF2B5EF4-FFF2-40B4-BE49-F238E27FC236}">
                <a16:creationId xmlns:a16="http://schemas.microsoft.com/office/drawing/2014/main" id="{0764C904-8F8F-4A72-9044-510629E57AAC}"/>
              </a:ext>
            </a:extLst>
          </p:cNvPr>
          <p:cNvSpPr txBox="1">
            <a:spLocks/>
          </p:cNvSpPr>
          <p:nvPr/>
        </p:nvSpPr>
        <p:spPr>
          <a:xfrm>
            <a:off x="1820795" y="5767378"/>
            <a:ext cx="4945028" cy="339806"/>
          </a:xfrm>
          <a:prstGeom prst="rect">
            <a:avLst/>
          </a:prstGeom>
          <a:effectLst>
            <a:outerShdw blurRad="317500" dist="12700" dir="5400000" algn="t" rotWithShape="0">
              <a:prstClr val="black">
                <a:alpha val="65000"/>
              </a:prstClr>
            </a:outerShdw>
          </a:effectLst>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26511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3275" indent="-26511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60000">
              <a:lnSpc>
                <a:spcPct val="110000"/>
              </a:lnSpc>
              <a:spcBef>
                <a:spcPts val="0"/>
              </a:spcBef>
              <a:spcAft>
                <a:spcPts val="1200"/>
              </a:spcAft>
              <a:buClr>
                <a:srgbClr val="F49B00"/>
              </a:buClr>
              <a:buSzPct val="180000"/>
              <a:buNone/>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Outlook Integration</a:t>
            </a:r>
          </a:p>
        </p:txBody>
      </p:sp>
      <p:sp>
        <p:nvSpPr>
          <p:cNvPr id="20" name="Rechteck 19">
            <a:extLst>
              <a:ext uri="{FF2B5EF4-FFF2-40B4-BE49-F238E27FC236}">
                <a16:creationId xmlns:a16="http://schemas.microsoft.com/office/drawing/2014/main" id="{ED62492A-2EE1-47A7-BDDD-69CA09A1BE2B}"/>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7" name="Textfeld 16">
            <a:extLst>
              <a:ext uri="{FF2B5EF4-FFF2-40B4-BE49-F238E27FC236}">
                <a16:creationId xmlns:a16="http://schemas.microsoft.com/office/drawing/2014/main" id="{E699E61E-8A60-7712-26D4-27574DA0ACF1}"/>
              </a:ext>
            </a:extLst>
          </p:cNvPr>
          <p:cNvSpPr txBox="1"/>
          <p:nvPr/>
        </p:nvSpPr>
        <p:spPr>
          <a:xfrm>
            <a:off x="1012860" y="4288521"/>
            <a:ext cx="5802610" cy="681149"/>
          </a:xfrm>
          <a:prstGeom prst="rect">
            <a:avLst/>
          </a:prstGeom>
          <a:noFill/>
        </p:spPr>
        <p:txBody>
          <a:bodyPr wrap="square" lIns="0" tIns="0" rIns="0" bIns="0" rtlCol="0">
            <a:spAutoFit/>
          </a:bodyPr>
          <a:lstStyle/>
          <a:p>
            <a:r>
              <a:rPr lang="de-DE" sz="2400" b="1" dirty="0">
                <a:solidFill>
                  <a:schemeClr val="bg1"/>
                </a:solidFill>
                <a:latin typeface="Arial Nova Cond" panose="020B0506020202020204" pitchFamily="34" charset="0"/>
              </a:rPr>
              <a:t>Nutzen</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Zentralisierte, ausfallsichere „Private Cloud“</a:t>
            </a:r>
          </a:p>
        </p:txBody>
      </p:sp>
    </p:spTree>
    <p:extLst>
      <p:ext uri="{BB962C8B-B14F-4D97-AF65-F5344CB8AC3E}">
        <p14:creationId xmlns:p14="http://schemas.microsoft.com/office/powerpoint/2010/main" val="357765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nhaltsplatzhalter 4">
            <a:extLst>
              <a:ext uri="{FF2B5EF4-FFF2-40B4-BE49-F238E27FC236}">
                <a16:creationId xmlns:a16="http://schemas.microsoft.com/office/drawing/2014/main" id="{09A01754-84B7-4A17-BF5B-9E829A5628DB}"/>
              </a:ext>
            </a:extLst>
          </p:cNvPr>
          <p:cNvSpPr txBox="1">
            <a:spLocks/>
          </p:cNvSpPr>
          <p:nvPr/>
        </p:nvSpPr>
        <p:spPr>
          <a:xfrm>
            <a:off x="5345542" y="2097609"/>
            <a:ext cx="6549068" cy="3493226"/>
          </a:xfrm>
          <a:prstGeom prst="rect">
            <a:avLst/>
          </a:prstGeom>
          <a:noFill/>
        </p:spPr>
        <p:txBody>
          <a:bodyPr lIns="0" tIns="0" rIns="0" bIns="0" anchor="t" anchorCtr="0">
            <a:scene3d>
              <a:camera prst="orthographicFront">
                <a:rot lat="0" lon="0" rev="0"/>
              </a:camera>
              <a:lightRig rig="threePt" dir="t"/>
            </a:scene3d>
          </a:bodyPr>
          <a:lstStyle>
            <a:defPPr>
              <a:defRPr lang="de-DE"/>
            </a:defPPr>
            <a:lvl1pPr marL="361950" indent="-361950">
              <a:lnSpc>
                <a:spcPct val="85000"/>
              </a:lnSpc>
              <a:spcBef>
                <a:spcPts val="1200"/>
              </a:spcBef>
              <a:spcAft>
                <a:spcPts val="600"/>
              </a:spcAft>
              <a:buClr>
                <a:srgbClr val="F59B00"/>
              </a:buClr>
              <a:buSzPct val="100000"/>
              <a:buFont typeface="Wingdings 3" panose="05040102010807070707" pitchFamily="18" charset="2"/>
              <a:buChar char=""/>
              <a:defRPr sz="2000" cap="none" spc="0" baseline="0">
                <a:solidFill>
                  <a:srgbClr val="0C2544"/>
                </a:solidFill>
                <a:latin typeface="Arial Nova Cond" panose="020B0506020202020204" pitchFamily="34" charset="0"/>
              </a:defRPr>
            </a:lvl1pPr>
            <a:lvl2pPr marL="819150" lvl="1" indent="-361950">
              <a:lnSpc>
                <a:spcPct val="85000"/>
              </a:lnSpc>
              <a:spcBef>
                <a:spcPts val="0"/>
              </a:spcBef>
              <a:buClr>
                <a:srgbClr val="F59B00"/>
              </a:buClr>
              <a:buSzPct val="100000"/>
              <a:buFont typeface="Arial" panose="020B0604020202020204" pitchFamily="34" charset="0"/>
              <a:buChar char="•"/>
              <a:defRPr sz="2000">
                <a:solidFill>
                  <a:srgbClr val="0C2544"/>
                </a:solidFill>
                <a:latin typeface="Arial Nova Cond" panose="020B0506020202020204" pitchFamily="34" charset="0"/>
              </a:defRPr>
            </a:lvl2pPr>
            <a:lvl3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3pPr>
            <a:lvl4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4pPr>
            <a:lvl5pPr indent="0" algn="ctr">
              <a:lnSpc>
                <a:spcPct val="90000"/>
              </a:lnSpc>
              <a:spcBef>
                <a:spcPts val="500"/>
              </a:spcBef>
              <a:buFont typeface="Arial" panose="020B0604020202020204" pitchFamily="34" charset="0"/>
              <a:buNone/>
              <a:defRPr sz="8000">
                <a:solidFill>
                  <a:schemeClr val="bg1"/>
                </a:solidFill>
                <a:latin typeface="Montserrat Extra Bold" panose="000009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Verbesserte Kommunikation und leichtere Zusammenarbeit</a:t>
            </a:r>
          </a:p>
          <a:p>
            <a:r>
              <a:rPr lang="de-DE" dirty="0"/>
              <a:t>Erhöhte Effizienz</a:t>
            </a:r>
          </a:p>
          <a:p>
            <a:r>
              <a:rPr lang="de-DE" dirty="0"/>
              <a:t>Mobilität</a:t>
            </a:r>
          </a:p>
          <a:p>
            <a:r>
              <a:rPr lang="de-DE" dirty="0">
                <a:solidFill>
                  <a:schemeClr val="tx1"/>
                </a:solidFill>
              </a:rPr>
              <a:t>Flexibilität</a:t>
            </a:r>
          </a:p>
          <a:p>
            <a:r>
              <a:rPr lang="de-DE" dirty="0"/>
              <a:t>Kosteneinsparungen</a:t>
            </a:r>
          </a:p>
          <a:p>
            <a:r>
              <a:rPr lang="de-DE" dirty="0"/>
              <a:t>Zentralisierte Verwaltung</a:t>
            </a:r>
          </a:p>
          <a:p>
            <a:pPr marL="0" indent="0">
              <a:buNone/>
            </a:pPr>
            <a:endParaRPr lang="de-DE" dirty="0"/>
          </a:p>
        </p:txBody>
      </p:sp>
      <p:sp>
        <p:nvSpPr>
          <p:cNvPr id="12" name="Rechteck: abgerundete Ecken 11">
            <a:extLst>
              <a:ext uri="{FF2B5EF4-FFF2-40B4-BE49-F238E27FC236}">
                <a16:creationId xmlns:a16="http://schemas.microsoft.com/office/drawing/2014/main" id="{069E3930-5657-71CF-4358-7B8606AB4928}"/>
              </a:ext>
            </a:extLst>
          </p:cNvPr>
          <p:cNvSpPr/>
          <p:nvPr/>
        </p:nvSpPr>
        <p:spPr>
          <a:xfrm>
            <a:off x="4145850" y="650545"/>
            <a:ext cx="5405775"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en-US" b="1" dirty="0" err="1">
                <a:solidFill>
                  <a:schemeClr val="bg1"/>
                </a:solidFill>
                <a:latin typeface="Arial Nova Cond" panose="020B0506020202020204" pitchFamily="34" charset="0"/>
              </a:rPr>
              <a:t>Kommunikationsplattform</a:t>
            </a:r>
            <a:r>
              <a:rPr lang="en-US" b="1" dirty="0">
                <a:solidFill>
                  <a:schemeClr val="bg1"/>
                </a:solidFill>
                <a:latin typeface="Arial Nova Cond" panose="020B0506020202020204" pitchFamily="34" charset="0"/>
              </a:rPr>
              <a:t> für den </a:t>
            </a:r>
            <a:r>
              <a:rPr lang="en-US" b="1" dirty="0" err="1">
                <a:solidFill>
                  <a:schemeClr val="bg1"/>
                </a:solidFill>
                <a:latin typeface="Arial Nova Cond" panose="020B0506020202020204" pitchFamily="34" charset="0"/>
              </a:rPr>
              <a:t>digitalen</a:t>
            </a:r>
            <a:r>
              <a:rPr lang="en-US" b="1" dirty="0">
                <a:solidFill>
                  <a:schemeClr val="bg1"/>
                </a:solidFill>
                <a:latin typeface="Arial Nova Cond" panose="020B0506020202020204" pitchFamily="34" charset="0"/>
              </a:rPr>
              <a:t> </a:t>
            </a:r>
            <a:r>
              <a:rPr lang="en-US" b="1" dirty="0" err="1">
                <a:solidFill>
                  <a:schemeClr val="bg1"/>
                </a:solidFill>
                <a:latin typeface="Arial Nova Cond" panose="020B0506020202020204" pitchFamily="34" charset="0"/>
              </a:rPr>
              <a:t>Arbeitsplatz</a:t>
            </a:r>
            <a:endParaRPr lang="en-US" b="1" dirty="0">
              <a:solidFill>
                <a:schemeClr val="bg1"/>
              </a:solidFill>
              <a:latin typeface="Arial Nova Cond" panose="020B0506020202020204" pitchFamily="34" charset="0"/>
            </a:endParaRPr>
          </a:p>
        </p:txBody>
      </p:sp>
      <p:sp>
        <p:nvSpPr>
          <p:cNvPr id="16" name="Inhaltsplatzhalter 4">
            <a:extLst>
              <a:ext uri="{FF2B5EF4-FFF2-40B4-BE49-F238E27FC236}">
                <a16:creationId xmlns:a16="http://schemas.microsoft.com/office/drawing/2014/main" id="{25B2A1E7-634D-F411-D9A2-C658F8073B92}"/>
              </a:ext>
            </a:extLst>
          </p:cNvPr>
          <p:cNvSpPr txBox="1">
            <a:spLocks/>
          </p:cNvSpPr>
          <p:nvPr/>
        </p:nvSpPr>
        <p:spPr>
          <a:xfrm>
            <a:off x="4119717" y="1152956"/>
            <a:ext cx="8504902" cy="66908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MEHR ALS EINE TELEFONANLAGE</a:t>
            </a:r>
          </a:p>
        </p:txBody>
      </p:sp>
      <p:pic>
        <p:nvPicPr>
          <p:cNvPr id="19" name="Grafik 18" descr="Ein Bild, das Text, drinnen, Person, Fenster enthält.&#10;&#10;Automatisch generierte Beschreibung">
            <a:extLst>
              <a:ext uri="{FF2B5EF4-FFF2-40B4-BE49-F238E27FC236}">
                <a16:creationId xmlns:a16="http://schemas.microsoft.com/office/drawing/2014/main" id="{A31AEBCD-B37C-21B0-4703-246371CC079E}"/>
              </a:ext>
            </a:extLst>
          </p:cNvPr>
          <p:cNvPicPr>
            <a:picLocks noChangeAspect="1"/>
          </p:cNvPicPr>
          <p:nvPr/>
        </p:nvPicPr>
        <p:blipFill>
          <a:blip r:embed="rId3" cstate="hqprint">
            <a:extLst>
              <a:ext uri="{28A0092B-C50C-407E-A947-70E740481C1C}">
                <a14:useLocalDpi xmlns:a14="http://schemas.microsoft.com/office/drawing/2010/main"/>
              </a:ext>
            </a:extLst>
          </a:blip>
          <a:srcRect l="16149" b="1830"/>
          <a:stretch>
            <a:fillRect/>
          </a:stretch>
        </p:blipFill>
        <p:spPr>
          <a:xfrm flipH="1">
            <a:off x="-91537" y="3003140"/>
            <a:ext cx="4644243" cy="3626729"/>
          </a:xfrm>
          <a:custGeom>
            <a:avLst/>
            <a:gdLst>
              <a:gd name="connsiteX0" fmla="*/ 4644243 w 4644243"/>
              <a:gd name="connsiteY0" fmla="*/ 0 h 3626729"/>
              <a:gd name="connsiteX1" fmla="*/ 435651 w 4644243"/>
              <a:gd name="connsiteY1" fmla="*/ 0 h 3626729"/>
              <a:gd name="connsiteX2" fmla="*/ 23921 w 4644243"/>
              <a:gd name="connsiteY2" fmla="*/ 1651359 h 3626729"/>
              <a:gd name="connsiteX3" fmla="*/ 605844 w 4644243"/>
              <a:gd name="connsiteY3" fmla="*/ 2619843 h 3626729"/>
              <a:gd name="connsiteX4" fmla="*/ 4644243 w 4644243"/>
              <a:gd name="connsiteY4" fmla="*/ 3626729 h 362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243" h="3626729">
                <a:moveTo>
                  <a:pt x="4644243" y="0"/>
                </a:moveTo>
                <a:lnTo>
                  <a:pt x="435651" y="0"/>
                </a:lnTo>
                <a:lnTo>
                  <a:pt x="23921" y="1651359"/>
                </a:lnTo>
                <a:cubicBezTo>
                  <a:pt x="-82825" y="2079493"/>
                  <a:pt x="177711" y="2513097"/>
                  <a:pt x="605844" y="2619843"/>
                </a:cubicBezTo>
                <a:lnTo>
                  <a:pt x="4644243" y="3626729"/>
                </a:lnTo>
                <a:close/>
              </a:path>
            </a:pathLst>
          </a:custGeom>
        </p:spPr>
      </p:pic>
      <p:pic>
        <p:nvPicPr>
          <p:cNvPr id="20" name="Grafik 19" descr="Ein Bild, das Gebäude, Person enthält.&#10;&#10;Automatisch generierte Beschreibung">
            <a:extLst>
              <a:ext uri="{FF2B5EF4-FFF2-40B4-BE49-F238E27FC236}">
                <a16:creationId xmlns:a16="http://schemas.microsoft.com/office/drawing/2014/main" id="{45E87BF7-4060-0BBC-8C5C-D086A7BBCF64}"/>
              </a:ext>
            </a:extLst>
          </p:cNvPr>
          <p:cNvPicPr>
            <a:picLocks noChangeAspect="1"/>
          </p:cNvPicPr>
          <p:nvPr/>
        </p:nvPicPr>
        <p:blipFill>
          <a:blip r:embed="rId4" cstate="hqprint">
            <a:extLst>
              <a:ext uri="{28A0092B-C50C-407E-A947-70E740481C1C}">
                <a14:useLocalDpi xmlns:a14="http://schemas.microsoft.com/office/drawing/2010/main"/>
              </a:ext>
            </a:extLst>
          </a:blip>
          <a:srcRect l="20564"/>
          <a:stretch>
            <a:fillRect/>
          </a:stretch>
        </p:blipFill>
        <p:spPr>
          <a:xfrm flipH="1">
            <a:off x="-91537" y="-530696"/>
            <a:ext cx="4208592" cy="3533836"/>
          </a:xfrm>
          <a:custGeom>
            <a:avLst/>
            <a:gdLst>
              <a:gd name="connsiteX0" fmla="*/ 2696654 w 4208592"/>
              <a:gd name="connsiteY0" fmla="*/ 0 h 3533836"/>
              <a:gd name="connsiteX1" fmla="*/ 987442 w 4208592"/>
              <a:gd name="connsiteY1" fmla="*/ 0 h 3533836"/>
              <a:gd name="connsiteX2" fmla="*/ 930215 w 4208592"/>
              <a:gd name="connsiteY2" fmla="*/ 62469 h 3533836"/>
              <a:gd name="connsiteX3" fmla="*/ 794063 w 4208592"/>
              <a:gd name="connsiteY3" fmla="*/ 349024 h 3533836"/>
              <a:gd name="connsiteX4" fmla="*/ 0 w 4208592"/>
              <a:gd name="connsiteY4" fmla="*/ 3533836 h 3533836"/>
              <a:gd name="connsiteX5" fmla="*/ 4208592 w 4208592"/>
              <a:gd name="connsiteY5" fmla="*/ 3533836 h 3533836"/>
              <a:gd name="connsiteX6" fmla="*/ 4208592 w 4208592"/>
              <a:gd name="connsiteY6" fmla="*/ 376969 h 353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592" h="3533836">
                <a:moveTo>
                  <a:pt x="2696654" y="0"/>
                </a:moveTo>
                <a:lnTo>
                  <a:pt x="987442" y="0"/>
                </a:lnTo>
                <a:lnTo>
                  <a:pt x="930215" y="62469"/>
                </a:lnTo>
                <a:cubicBezTo>
                  <a:pt x="867864" y="145432"/>
                  <a:pt x="820749" y="241991"/>
                  <a:pt x="794063" y="349024"/>
                </a:cubicBezTo>
                <a:lnTo>
                  <a:pt x="0" y="3533836"/>
                </a:lnTo>
                <a:lnTo>
                  <a:pt x="4208592" y="3533836"/>
                </a:lnTo>
                <a:lnTo>
                  <a:pt x="4208592" y="376969"/>
                </a:lnTo>
                <a:close/>
              </a:path>
            </a:pathLst>
          </a:custGeom>
        </p:spPr>
      </p:pic>
    </p:spTree>
    <p:extLst>
      <p:ext uri="{BB962C8B-B14F-4D97-AF65-F5344CB8AC3E}">
        <p14:creationId xmlns:p14="http://schemas.microsoft.com/office/powerpoint/2010/main" val="669154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E879543-0491-FFEF-3A2B-03ADDE4A8FC9}"/>
              </a:ext>
            </a:extLst>
          </p:cNvPr>
          <p:cNvPicPr>
            <a:picLocks noChangeAspect="1"/>
          </p:cNvPicPr>
          <p:nvPr/>
        </p:nvPicPr>
        <p:blipFill rotWithShape="1">
          <a:blip r:embed="rId3"/>
          <a:srcRect t="2553" b="13025"/>
          <a:stretch/>
        </p:blipFill>
        <p:spPr>
          <a:xfrm flipH="1">
            <a:off x="979" y="0"/>
            <a:ext cx="12191021" cy="6857997"/>
          </a:xfrm>
          <a:prstGeom prst="rect">
            <a:avLst/>
          </a:prstGeom>
        </p:spPr>
      </p:pic>
      <p:sp>
        <p:nvSpPr>
          <p:cNvPr id="3" name="Rechteck: abgerundete Ecken 2">
            <a:extLst>
              <a:ext uri="{FF2B5EF4-FFF2-40B4-BE49-F238E27FC236}">
                <a16:creationId xmlns:a16="http://schemas.microsoft.com/office/drawing/2014/main" id="{484A28B3-CCA6-4D08-BABF-9322E4AD8BBD}"/>
              </a:ext>
            </a:extLst>
          </p:cNvPr>
          <p:cNvSpPr/>
          <p:nvPr/>
        </p:nvSpPr>
        <p:spPr>
          <a:xfrm>
            <a:off x="0" y="-1"/>
            <a:ext cx="8385717" cy="6857999"/>
          </a:xfrm>
          <a:prstGeom prst="roundRect">
            <a:avLst>
              <a:gd name="adj" fmla="val 0"/>
            </a:avLst>
          </a:prstGeom>
          <a:gradFill>
            <a:gsLst>
              <a:gs pos="34000">
                <a:srgbClr val="00141B"/>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4" name="Rechteck: abgerundete Ecken 13">
            <a:extLst>
              <a:ext uri="{FF2B5EF4-FFF2-40B4-BE49-F238E27FC236}">
                <a16:creationId xmlns:a16="http://schemas.microsoft.com/office/drawing/2014/main" id="{A2AC0562-9217-4994-A6F2-0054876BECBF}"/>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09312DC9-E348-46B2-AAD1-AE827D476EC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a:extLst>
              <a:ext uri="{FF2B5EF4-FFF2-40B4-BE49-F238E27FC236}">
                <a16:creationId xmlns:a16="http://schemas.microsoft.com/office/drawing/2014/main" id="{34085B8D-DB77-4137-9C83-8E1FBEA84630}"/>
              </a:ext>
            </a:extLst>
          </p:cNvPr>
          <p:cNvSpPr txBox="1">
            <a:spLocks/>
          </p:cNvSpPr>
          <p:nvPr/>
        </p:nvSpPr>
        <p:spPr>
          <a:xfrm>
            <a:off x="5875699" y="3706593"/>
            <a:ext cx="3803808" cy="2232441"/>
          </a:xfrm>
          <a:prstGeom prst="rect">
            <a:avLst/>
          </a:prstGeom>
          <a:effectLst>
            <a:outerShdw blurRad="444500" dist="38100" dir="5400000" algn="t" rotWithShape="0">
              <a:prstClr val="black">
                <a:alpha val="65000"/>
              </a:prstClr>
            </a:outerShdw>
          </a:effectLst>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26511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3275" indent="-26511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endPar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endParaRPr>
          </a:p>
        </p:txBody>
      </p:sp>
      <p:sp>
        <p:nvSpPr>
          <p:cNvPr id="11" name="Textfeld 10">
            <a:extLst>
              <a:ext uri="{FF2B5EF4-FFF2-40B4-BE49-F238E27FC236}">
                <a16:creationId xmlns:a16="http://schemas.microsoft.com/office/drawing/2014/main" id="{4195B581-B597-4008-ACE5-9B90C0537F2D}"/>
              </a:ext>
            </a:extLst>
          </p:cNvPr>
          <p:cNvSpPr txBox="1"/>
          <p:nvPr/>
        </p:nvSpPr>
        <p:spPr>
          <a:xfrm>
            <a:off x="972041" y="2934817"/>
            <a:ext cx="4903658" cy="584775"/>
          </a:xfrm>
          <a:prstGeom prst="rect">
            <a:avLst/>
          </a:prstGeom>
          <a:noFill/>
          <a:effectLst>
            <a:outerShdw blurRad="444500" dist="38100" dir="5400000" algn="t" rotWithShape="0">
              <a:prstClr val="black">
                <a:alpha val="65000"/>
              </a:prstClr>
            </a:outerShdw>
          </a:effectLst>
        </p:spPr>
        <p:txBody>
          <a:bodyPr wrap="square" rtlCol="0">
            <a:spAutoFit/>
          </a:bodyPr>
          <a:lstStyle/>
          <a:p>
            <a:r>
              <a:rPr lang="de-DE" sz="3200" b="1" spc="-50" dirty="0">
                <a:solidFill>
                  <a:schemeClr val="bg1"/>
                </a:solidFill>
                <a:latin typeface="Arial Nova Cond" panose="020B0506020202020204" pitchFamily="34" charset="0"/>
              </a:rPr>
              <a:t>Zwei Standorte mit VM Ware</a:t>
            </a:r>
          </a:p>
        </p:txBody>
      </p:sp>
      <p:sp>
        <p:nvSpPr>
          <p:cNvPr id="4" name="Rechteck: abgerundete Ecken 3">
            <a:extLst>
              <a:ext uri="{FF2B5EF4-FFF2-40B4-BE49-F238E27FC236}">
                <a16:creationId xmlns:a16="http://schemas.microsoft.com/office/drawing/2014/main" id="{1FA655BE-AAB2-4350-8B08-9A5277C655EC}"/>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237D3AA0-3CD7-46BE-85A5-F76323328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8603" y="1168544"/>
            <a:ext cx="1741796" cy="770706"/>
          </a:xfrm>
          <a:prstGeom prst="rect">
            <a:avLst/>
          </a:prstGeom>
        </p:spPr>
      </p:pic>
      <p:sp>
        <p:nvSpPr>
          <p:cNvPr id="15" name="Rechteck 14">
            <a:extLst>
              <a:ext uri="{FF2B5EF4-FFF2-40B4-BE49-F238E27FC236}">
                <a16:creationId xmlns:a16="http://schemas.microsoft.com/office/drawing/2014/main" id="{21BB186B-0431-47DB-8552-030AEDE33A09}"/>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6" name="Textfeld 15">
            <a:extLst>
              <a:ext uri="{FF2B5EF4-FFF2-40B4-BE49-F238E27FC236}">
                <a16:creationId xmlns:a16="http://schemas.microsoft.com/office/drawing/2014/main" id="{32E8D277-72AA-B6E5-3977-F698131B5D74}"/>
              </a:ext>
            </a:extLst>
          </p:cNvPr>
          <p:cNvSpPr txBox="1"/>
          <p:nvPr/>
        </p:nvSpPr>
        <p:spPr>
          <a:xfrm>
            <a:off x="1012860" y="4059225"/>
            <a:ext cx="5802610" cy="1789144"/>
          </a:xfrm>
          <a:prstGeom prst="rect">
            <a:avLst/>
          </a:prstGeom>
          <a:noFill/>
        </p:spPr>
        <p:txBody>
          <a:bodyPr wrap="square" lIns="0" tIns="0" rIns="0" bIns="0" rtlCol="0">
            <a:spAutoFit/>
          </a:bodyPr>
          <a:lstStyle/>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Einmal 400 User</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iQueue</a:t>
            </a: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 (Intelligente Warteschlange)</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Softphone</a:t>
            </a: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 (STARFACE App)</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AD Integration mit Usertemplate Pro von </a:t>
            </a:r>
            <a:r>
              <a:rPr lang="de-DE" sz="200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Fluxpunkt</a:t>
            </a:r>
            <a:endParaRPr lang="de-DE" sz="2000" dirty="0">
              <a:solidFill>
                <a:schemeClr val="bg1"/>
              </a:solidFill>
              <a:latin typeface="Arial Nova Cond" panose="020B0506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3212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277B505-1CDE-544A-8C6E-FA3C321C21F1}"/>
              </a:ext>
            </a:extLst>
          </p:cNvPr>
          <p:cNvPicPr>
            <a:picLocks noChangeAspect="1"/>
          </p:cNvPicPr>
          <p:nvPr/>
        </p:nvPicPr>
        <p:blipFill rotWithShape="1">
          <a:blip r:embed="rId3"/>
          <a:srcRect t="27589" r="21461" b="6129"/>
          <a:stretch/>
        </p:blipFill>
        <p:spPr>
          <a:xfrm>
            <a:off x="0" y="0"/>
            <a:ext cx="12192000" cy="6857997"/>
          </a:xfrm>
          <a:prstGeom prst="rect">
            <a:avLst/>
          </a:prstGeom>
        </p:spPr>
      </p:pic>
      <p:sp>
        <p:nvSpPr>
          <p:cNvPr id="8" name="Rechteck: abgerundete Ecken 7">
            <a:extLst>
              <a:ext uri="{FF2B5EF4-FFF2-40B4-BE49-F238E27FC236}">
                <a16:creationId xmlns:a16="http://schemas.microsoft.com/office/drawing/2014/main" id="{5C01F947-D933-4427-A67F-4A55F9584D0C}"/>
              </a:ext>
            </a:extLst>
          </p:cNvPr>
          <p:cNvSpPr/>
          <p:nvPr/>
        </p:nvSpPr>
        <p:spPr>
          <a:xfrm>
            <a:off x="0" y="-1"/>
            <a:ext cx="8106937" cy="6857999"/>
          </a:xfrm>
          <a:prstGeom prst="roundRect">
            <a:avLst>
              <a:gd name="adj" fmla="val 0"/>
            </a:avLst>
          </a:prstGeom>
          <a:gradFill>
            <a:gsLst>
              <a:gs pos="36000">
                <a:srgbClr val="00141B">
                  <a:alpha val="94000"/>
                </a:srgbClr>
              </a:gs>
              <a:gs pos="100000">
                <a:srgbClr val="00141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6" name="Rechteck: abgerundete Ecken 15">
            <a:extLst>
              <a:ext uri="{FF2B5EF4-FFF2-40B4-BE49-F238E27FC236}">
                <a16:creationId xmlns:a16="http://schemas.microsoft.com/office/drawing/2014/main" id="{8865DE77-B986-4D47-B257-FC62F8AB48FC}"/>
              </a:ext>
            </a:extLst>
          </p:cNvPr>
          <p:cNvSpPr/>
          <p:nvPr/>
        </p:nvSpPr>
        <p:spPr>
          <a:xfrm rot="20760000">
            <a:off x="-1036834" y="-2351913"/>
            <a:ext cx="4834504" cy="4771783"/>
          </a:xfrm>
          <a:prstGeom prst="roundRect">
            <a:avLst>
              <a:gd name="adj" fmla="val 12138"/>
            </a:avLst>
          </a:prstGeom>
          <a:gradFill>
            <a:gsLst>
              <a:gs pos="30000">
                <a:srgbClr val="F46F0D"/>
              </a:gs>
              <a:gs pos="5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868DEC9-838E-49C0-8BA6-50668CFDF61E}"/>
              </a:ext>
            </a:extLst>
          </p:cNvPr>
          <p:cNvSpPr txBox="1"/>
          <p:nvPr/>
        </p:nvSpPr>
        <p:spPr>
          <a:xfrm>
            <a:off x="919598" y="2934000"/>
            <a:ext cx="4017860" cy="707886"/>
          </a:xfrm>
          <a:prstGeom prst="rect">
            <a:avLst/>
          </a:prstGeom>
          <a:noFill/>
          <a:effectLst>
            <a:outerShdw blurRad="177800" dist="12700" dir="5400000" algn="t" rotWithShape="0">
              <a:prstClr val="black">
                <a:alpha val="65000"/>
              </a:prstClr>
            </a:outerShdw>
          </a:effectLst>
        </p:spPr>
        <p:txBody>
          <a:bodyPr wrap="square" rtlCol="0">
            <a:spAutoFit/>
          </a:bodyPr>
          <a:lstStyle/>
          <a:p>
            <a:r>
              <a:rPr lang="de-DE" sz="2000" b="1" spc="-50" dirty="0">
                <a:solidFill>
                  <a:schemeClr val="bg1"/>
                </a:solidFill>
                <a:latin typeface="Arial Nova Cond" panose="020B0506020202020204" pitchFamily="34" charset="0"/>
              </a:rPr>
              <a:t>Höchste Performance für den Weltmarktführer an allen Standorten</a:t>
            </a:r>
          </a:p>
        </p:txBody>
      </p:sp>
      <p:sp>
        <p:nvSpPr>
          <p:cNvPr id="13" name="Textfeld 12">
            <a:extLst>
              <a:ext uri="{FF2B5EF4-FFF2-40B4-BE49-F238E27FC236}">
                <a16:creationId xmlns:a16="http://schemas.microsoft.com/office/drawing/2014/main" id="{90E42EAD-002A-4C6D-87D9-B2B9D6E90BC8}"/>
              </a:ext>
            </a:extLst>
          </p:cNvPr>
          <p:cNvSpPr txBox="1"/>
          <p:nvPr/>
        </p:nvSpPr>
        <p:spPr>
          <a:xfrm>
            <a:off x="928144" y="3954169"/>
            <a:ext cx="4888456" cy="584775"/>
          </a:xfrm>
          <a:prstGeom prst="rect">
            <a:avLst/>
          </a:prstGeom>
          <a:noFill/>
          <a:effectLst>
            <a:outerShdw blurRad="177800" dist="12700" dir="5400000" algn="t" rotWithShape="0">
              <a:prstClr val="black">
                <a:alpha val="65000"/>
              </a:prstClr>
            </a:outerShdw>
          </a:effectLst>
        </p:spPr>
        <p:txBody>
          <a:bodyPr wrap="square" rtlCol="0">
            <a:spAutoFit/>
          </a:bodyPr>
          <a:lstStyle/>
          <a:p>
            <a:r>
              <a:rPr lang="de-DE" sz="3200" b="1" dirty="0">
                <a:solidFill>
                  <a:schemeClr val="bg1"/>
                </a:solidFill>
                <a:latin typeface="Arial Nova Cond" panose="020B0506020202020204" pitchFamily="34" charset="0"/>
              </a:rPr>
              <a:t>STARFACE Cloud - 76 User</a:t>
            </a:r>
            <a:endParaRPr lang="de-DE" sz="3200" dirty="0">
              <a:solidFill>
                <a:schemeClr val="bg1"/>
              </a:solidFill>
              <a:latin typeface="Arial Nova Cond" panose="020B0506020202020204" pitchFamily="34" charset="0"/>
            </a:endParaRPr>
          </a:p>
        </p:txBody>
      </p:sp>
      <p:sp>
        <p:nvSpPr>
          <p:cNvPr id="14" name="Rechteck: abgerundete Ecken 13">
            <a:extLst>
              <a:ext uri="{FF2B5EF4-FFF2-40B4-BE49-F238E27FC236}">
                <a16:creationId xmlns:a16="http://schemas.microsoft.com/office/drawing/2014/main" id="{D0007DFE-99AD-43AF-9A49-ABC7BEA9E4BE}"/>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9F7AA144-B096-40FB-9FEA-86F33BBF9778}"/>
              </a:ext>
            </a:extLst>
          </p:cNvPr>
          <p:cNvSpPr/>
          <p:nvPr/>
        </p:nvSpPr>
        <p:spPr>
          <a:xfrm>
            <a:off x="1012861" y="746677"/>
            <a:ext cx="2734546" cy="1531159"/>
          </a:xfrm>
          <a:prstGeom prst="roundRect">
            <a:avLst>
              <a:gd name="adj" fmla="val 12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9757F709-436F-44DC-BE3B-BF5D0C78F1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6319" y="1269368"/>
            <a:ext cx="1449535" cy="559432"/>
          </a:xfrm>
          <a:prstGeom prst="rect">
            <a:avLst/>
          </a:prstGeom>
        </p:spPr>
      </p:pic>
      <p:sp>
        <p:nvSpPr>
          <p:cNvPr id="17" name="Rechteck 16">
            <a:extLst>
              <a:ext uri="{FF2B5EF4-FFF2-40B4-BE49-F238E27FC236}">
                <a16:creationId xmlns:a16="http://schemas.microsoft.com/office/drawing/2014/main" id="{A400DA3D-4A14-4B0D-93B4-6FB6C1762AD5}"/>
              </a:ext>
            </a:extLst>
          </p:cNvPr>
          <p:cNvSpPr/>
          <p:nvPr/>
        </p:nvSpPr>
        <p:spPr>
          <a:xfrm>
            <a:off x="1012861" y="427257"/>
            <a:ext cx="2611452" cy="23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de-DE" sz="1400" b="1" dirty="0">
                <a:solidFill>
                  <a:schemeClr val="bg1"/>
                </a:solidFill>
                <a:latin typeface="Arial Nova Cond" panose="020B0506020202020204" pitchFamily="34" charset="0"/>
              </a:rPr>
              <a:t>STARFACE Kunde</a:t>
            </a:r>
          </a:p>
        </p:txBody>
      </p:sp>
      <p:sp>
        <p:nvSpPr>
          <p:cNvPr id="15" name="Textfeld 14">
            <a:extLst>
              <a:ext uri="{FF2B5EF4-FFF2-40B4-BE49-F238E27FC236}">
                <a16:creationId xmlns:a16="http://schemas.microsoft.com/office/drawing/2014/main" id="{1339EB7B-5F01-39D8-262B-C1AE3A82B787}"/>
              </a:ext>
            </a:extLst>
          </p:cNvPr>
          <p:cNvSpPr txBox="1"/>
          <p:nvPr/>
        </p:nvSpPr>
        <p:spPr>
          <a:xfrm>
            <a:off x="1012860" y="4616167"/>
            <a:ext cx="5802610" cy="1296702"/>
          </a:xfrm>
          <a:prstGeom prst="rect">
            <a:avLst/>
          </a:prstGeom>
          <a:noFill/>
        </p:spPr>
        <p:txBody>
          <a:bodyPr wrap="square" lIns="0" tIns="0" rIns="0" bIns="0" rtlCol="0">
            <a:spAutoFit/>
          </a:bodyPr>
          <a:lstStyle/>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b="1" spc="-5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iQueue</a:t>
            </a:r>
            <a:r>
              <a:rPr lang="de-DE" sz="2000" spc="-5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 mit der Ergänzung </a:t>
            </a:r>
            <a:r>
              <a:rPr lang="de-DE" sz="2000" b="1" spc="-5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Skill</a:t>
            </a:r>
            <a:r>
              <a:rPr lang="de-DE" sz="2000" b="1" spc="-5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 </a:t>
            </a:r>
            <a:r>
              <a:rPr lang="de-DE" sz="2000" b="1" spc="-50" dirty="0" err="1">
                <a:solidFill>
                  <a:schemeClr val="bg1"/>
                </a:solidFill>
                <a:latin typeface="Arial Nova Cond" panose="020B0506020202020204" pitchFamily="34" charset="0"/>
                <a:ea typeface="Open Sans" panose="020B0606030504020204" pitchFamily="34" charset="0"/>
                <a:cs typeface="Open Sans" panose="020B0606030504020204" pitchFamily="34" charset="0"/>
              </a:rPr>
              <a:t>Based</a:t>
            </a:r>
            <a:r>
              <a:rPr lang="de-DE" sz="2000" b="1" spc="-5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 Routing</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spc="-5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Gigaset DECT (N720) Lösung</a:t>
            </a:r>
          </a:p>
          <a:p>
            <a:pPr marL="363538" indent="-363538" defTabSz="360000">
              <a:lnSpc>
                <a:spcPct val="110000"/>
              </a:lnSpc>
              <a:spcBef>
                <a:spcPts val="0"/>
              </a:spcBef>
              <a:spcAft>
                <a:spcPts val="1200"/>
              </a:spcAft>
              <a:buClr>
                <a:srgbClr val="F49B00"/>
              </a:buClr>
              <a:buSzPct val="100000"/>
              <a:buFont typeface="Wingdings 3" panose="05040102010807070707" pitchFamily="18" charset="2"/>
              <a:buChar char=""/>
            </a:pPr>
            <a:r>
              <a:rPr lang="de-DE" sz="2000" spc="-5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STARFACE Connect Leitung</a:t>
            </a:r>
          </a:p>
        </p:txBody>
      </p:sp>
    </p:spTree>
    <p:extLst>
      <p:ext uri="{BB962C8B-B14F-4D97-AF65-F5344CB8AC3E}">
        <p14:creationId xmlns:p14="http://schemas.microsoft.com/office/powerpoint/2010/main" val="9365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Person, draußen, Bekleidung enthält.&#10;&#10;Automatisch generierte Beschreibung">
            <a:extLst>
              <a:ext uri="{FF2B5EF4-FFF2-40B4-BE49-F238E27FC236}">
                <a16:creationId xmlns:a16="http://schemas.microsoft.com/office/drawing/2014/main" id="{164D909D-03A8-4B5A-8B49-037208FD41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Grafik 7">
            <a:extLst>
              <a:ext uri="{FF2B5EF4-FFF2-40B4-BE49-F238E27FC236}">
                <a16:creationId xmlns:a16="http://schemas.microsoft.com/office/drawing/2014/main" id="{3E07EF54-F512-45E1-BAAA-DD2EC5BAB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2351" y="242829"/>
            <a:ext cx="1806538" cy="393676"/>
          </a:xfrm>
          <a:prstGeom prst="rect">
            <a:avLst/>
          </a:prstGeom>
        </p:spPr>
      </p:pic>
      <p:sp>
        <p:nvSpPr>
          <p:cNvPr id="13" name="Rechteck: abgerundete Ecken 12">
            <a:extLst>
              <a:ext uri="{FF2B5EF4-FFF2-40B4-BE49-F238E27FC236}">
                <a16:creationId xmlns:a16="http://schemas.microsoft.com/office/drawing/2014/main" id="{5BF6131B-DF05-40C5-8E53-C3DA616A9626}"/>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C6DAC6A6-CC92-4AAE-948A-08D51B660624}"/>
              </a:ext>
            </a:extLst>
          </p:cNvPr>
          <p:cNvSpPr/>
          <p:nvPr/>
        </p:nvSpPr>
        <p:spPr>
          <a:xfrm rot="20760000">
            <a:off x="8760244" y="3934405"/>
            <a:ext cx="4398560" cy="4341494"/>
          </a:xfrm>
          <a:prstGeom prst="roundRect">
            <a:avLst>
              <a:gd name="adj" fmla="val 12138"/>
            </a:avLst>
          </a:prstGeom>
          <a:gradFill>
            <a:gsLst>
              <a:gs pos="55000">
                <a:srgbClr val="F46F0D"/>
              </a:gs>
              <a:gs pos="8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uppieren 19">
            <a:extLst>
              <a:ext uri="{FF2B5EF4-FFF2-40B4-BE49-F238E27FC236}">
                <a16:creationId xmlns:a16="http://schemas.microsoft.com/office/drawing/2014/main" id="{B502BFF3-EAE1-4030-810C-632F6BC77B7A}"/>
              </a:ext>
            </a:extLst>
          </p:cNvPr>
          <p:cNvGrpSpPr/>
          <p:nvPr/>
        </p:nvGrpSpPr>
        <p:grpSpPr>
          <a:xfrm>
            <a:off x="9273562" y="4709786"/>
            <a:ext cx="3511173" cy="2109324"/>
            <a:chOff x="7072123" y="4183069"/>
            <a:chExt cx="3511173" cy="2109324"/>
          </a:xfrm>
        </p:grpSpPr>
        <p:sp>
          <p:nvSpPr>
            <p:cNvPr id="21" name="Inhaltsplatzhalter 4">
              <a:extLst>
                <a:ext uri="{FF2B5EF4-FFF2-40B4-BE49-F238E27FC236}">
                  <a16:creationId xmlns:a16="http://schemas.microsoft.com/office/drawing/2014/main" id="{6F10FD71-322B-40D7-AAA8-AA41CF7007E2}"/>
                </a:ext>
              </a:extLst>
            </p:cNvPr>
            <p:cNvSpPr txBox="1">
              <a:spLocks/>
            </p:cNvSpPr>
            <p:nvPr/>
          </p:nvSpPr>
          <p:spPr>
            <a:xfrm>
              <a:off x="7094008" y="4571373"/>
              <a:ext cx="3489288" cy="172102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200" cap="none" dirty="0">
                  <a:latin typeface="Arial Nova Cond" panose="020B0506020202020204" pitchFamily="34" charset="0"/>
                  <a:ea typeface="Open Sans" panose="020B0606030504020204" pitchFamily="34" charset="0"/>
                  <a:cs typeface="Open Sans" panose="020B0606030504020204" pitchFamily="34" charset="0"/>
                </a:rPr>
                <a:t>Partner Account Manager</a:t>
              </a:r>
            </a:p>
            <a:p>
              <a:pPr>
                <a:spcBef>
                  <a:spcPts val="1800"/>
                </a:spcBef>
              </a:pPr>
              <a:r>
                <a:rPr lang="en-US" sz="1200" cap="none" dirty="0">
                  <a:latin typeface="Arial Nova Cond" panose="020B0506020202020204" pitchFamily="34" charset="0"/>
                  <a:ea typeface="Open Sans" panose="020B0606030504020204" pitchFamily="34" charset="0"/>
                  <a:cs typeface="Open Sans" panose="020B0606030504020204" pitchFamily="34" charset="0"/>
                </a:rPr>
                <a:t>STARFACE GmbH</a:t>
              </a:r>
              <a:br>
                <a:rPr lang="en-US" sz="1200" cap="none" dirty="0">
                  <a:latin typeface="Arial Nova Cond" panose="020B0506020202020204" pitchFamily="34" charset="0"/>
                  <a:ea typeface="Open Sans" panose="020B0606030504020204" pitchFamily="34" charset="0"/>
                  <a:cs typeface="Open Sans" panose="020B0606030504020204" pitchFamily="34" charset="0"/>
                </a:rPr>
              </a:br>
              <a:r>
                <a:rPr lang="en-US" sz="1200" cap="none" dirty="0" err="1">
                  <a:latin typeface="Arial Nova Cond" panose="020B0506020202020204" pitchFamily="34" charset="0"/>
                  <a:ea typeface="Open Sans" panose="020B0606030504020204" pitchFamily="34" charset="0"/>
                  <a:cs typeface="Open Sans" panose="020B0606030504020204" pitchFamily="34" charset="0"/>
                </a:rPr>
                <a:t>Stephanienstraße</a:t>
              </a:r>
              <a:r>
                <a:rPr lang="en-US" sz="1200" cap="none" dirty="0">
                  <a:latin typeface="Arial Nova Cond" panose="020B0506020202020204" pitchFamily="34" charset="0"/>
                  <a:ea typeface="Open Sans" panose="020B0606030504020204" pitchFamily="34" charset="0"/>
                  <a:cs typeface="Open Sans" panose="020B0606030504020204" pitchFamily="34" charset="0"/>
                </a:rPr>
                <a:t> 102</a:t>
              </a:r>
              <a:br>
                <a:rPr lang="en-US" sz="1200" cap="none" dirty="0">
                  <a:latin typeface="Arial Nova Cond" panose="020B0506020202020204" pitchFamily="34" charset="0"/>
                  <a:ea typeface="Open Sans" panose="020B0606030504020204" pitchFamily="34" charset="0"/>
                  <a:cs typeface="Open Sans" panose="020B0606030504020204" pitchFamily="34" charset="0"/>
                </a:rPr>
              </a:br>
              <a:r>
                <a:rPr lang="en-US" sz="1200" cap="none" dirty="0">
                  <a:latin typeface="Arial Nova Cond" panose="020B0506020202020204" pitchFamily="34" charset="0"/>
                  <a:ea typeface="Open Sans" panose="020B0606030504020204" pitchFamily="34" charset="0"/>
                  <a:cs typeface="Open Sans" panose="020B0606030504020204" pitchFamily="34" charset="0"/>
                </a:rPr>
                <a:t>76133 Karlsruhe</a:t>
              </a:r>
              <a:br>
                <a:rPr lang="en-US" sz="1200" cap="none" dirty="0">
                  <a:latin typeface="Arial Nova Cond" panose="020B0506020202020204" pitchFamily="34" charset="0"/>
                  <a:ea typeface="Open Sans" panose="020B0606030504020204" pitchFamily="34" charset="0"/>
                  <a:cs typeface="Open Sans" panose="020B0606030504020204" pitchFamily="34" charset="0"/>
                </a:rPr>
              </a:br>
              <a:r>
                <a:rPr lang="en-US" sz="1200" b="1" cap="none" dirty="0">
                  <a:latin typeface="Arial Nova Cond" panose="020B0506020202020204" pitchFamily="34" charset="0"/>
                  <a:ea typeface="Open Sans" panose="020B0606030504020204" pitchFamily="34" charset="0"/>
                  <a:cs typeface="Open Sans" panose="020B0606030504020204" pitchFamily="34" charset="0"/>
                </a:rPr>
                <a:t>T +49</a:t>
              </a:r>
              <a:r>
                <a:rPr lang="de-DE" sz="1200" b="0" i="0" dirty="0">
                  <a:effectLst/>
                  <a:latin typeface="Times New Roman" panose="02020603050405020304" pitchFamily="18" charset="0"/>
                </a:rPr>
                <a:t>  </a:t>
              </a:r>
              <a:r>
                <a:rPr lang="en-US" sz="1200" b="1" cap="none" dirty="0">
                  <a:latin typeface="Arial Nova Cond" panose="020B0506020202020204" pitchFamily="34" charset="0"/>
                  <a:ea typeface="Open Sans" panose="020B0606030504020204" pitchFamily="34" charset="0"/>
                  <a:cs typeface="Open Sans" panose="020B0606030504020204" pitchFamily="34" charset="0"/>
                </a:rPr>
                <a:t>721 50959-223</a:t>
              </a:r>
              <a:br>
                <a:rPr lang="en-US" sz="1200" b="1" cap="none" dirty="0">
                  <a:latin typeface="Arial Nova Cond" panose="020B0506020202020204" pitchFamily="34" charset="0"/>
                  <a:ea typeface="Open Sans" panose="020B0606030504020204" pitchFamily="34" charset="0"/>
                  <a:cs typeface="Open Sans" panose="020B0606030504020204" pitchFamily="34" charset="0"/>
                </a:rPr>
              </a:br>
              <a:r>
                <a:rPr lang="en-US" sz="1200" b="1" cap="none" dirty="0">
                  <a:latin typeface="Arial Nova Cond" panose="020B0506020202020204" pitchFamily="34" charset="0"/>
                  <a:ea typeface="Open Sans" panose="020B0606030504020204" pitchFamily="34" charset="0"/>
                  <a:cs typeface="Open Sans" panose="020B0606030504020204" pitchFamily="34" charset="0"/>
                </a:rPr>
                <a:t>muster@starface.de</a:t>
              </a:r>
            </a:p>
          </p:txBody>
        </p:sp>
        <p:sp>
          <p:nvSpPr>
            <p:cNvPr id="22" name="Rechteck: abgerundete Ecken 21">
              <a:extLst>
                <a:ext uri="{FF2B5EF4-FFF2-40B4-BE49-F238E27FC236}">
                  <a16:creationId xmlns:a16="http://schemas.microsoft.com/office/drawing/2014/main" id="{70D9FBAB-4273-4ABA-8AEE-4E079E35B154}"/>
                </a:ext>
              </a:extLst>
            </p:cNvPr>
            <p:cNvSpPr/>
            <p:nvPr/>
          </p:nvSpPr>
          <p:spPr>
            <a:xfrm>
              <a:off x="7072123" y="4183069"/>
              <a:ext cx="3126943" cy="427167"/>
            </a:xfrm>
            <a:prstGeom prst="roundRect">
              <a:avLst>
                <a:gd name="adj" fmla="val 65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bIns="36000" rtlCol="0" anchor="ctr">
              <a:spAutoFit/>
            </a:bodyPr>
            <a:lstStyle/>
            <a:p>
              <a:r>
                <a:rPr lang="de-DE" sz="2200" b="1" dirty="0">
                  <a:solidFill>
                    <a:schemeClr val="bg1"/>
                  </a:solidFill>
                  <a:latin typeface="Arial Nova Cond" panose="020B0506020202020204" pitchFamily="34" charset="0"/>
                </a:rPr>
                <a:t>Karin Mustermeier</a:t>
              </a:r>
            </a:p>
          </p:txBody>
        </p:sp>
      </p:grpSp>
      <p:sp>
        <p:nvSpPr>
          <p:cNvPr id="15" name="Inhaltsplatzhalter 4">
            <a:extLst>
              <a:ext uri="{FF2B5EF4-FFF2-40B4-BE49-F238E27FC236}">
                <a16:creationId xmlns:a16="http://schemas.microsoft.com/office/drawing/2014/main" id="{77A3D154-DA98-449F-A929-F44AE7058CFE}"/>
              </a:ext>
            </a:extLst>
          </p:cNvPr>
          <p:cNvSpPr txBox="1">
            <a:spLocks/>
          </p:cNvSpPr>
          <p:nvPr/>
        </p:nvSpPr>
        <p:spPr>
          <a:xfrm>
            <a:off x="6431867" y="1808039"/>
            <a:ext cx="4931747" cy="1317113"/>
          </a:xfrm>
          <a:prstGeom prst="rect">
            <a:avLst/>
          </a:prstGeom>
          <a:noFill/>
          <a:effectLst/>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0000" b="1" cap="none" dirty="0">
                <a:latin typeface="Arial Nova Cond" panose="020B0506020202020204" pitchFamily="34" charset="0"/>
              </a:rPr>
              <a:t>DANKE!</a:t>
            </a:r>
          </a:p>
        </p:txBody>
      </p:sp>
      <p:sp>
        <p:nvSpPr>
          <p:cNvPr id="16" name="Rechteck 15">
            <a:extLst>
              <a:ext uri="{FF2B5EF4-FFF2-40B4-BE49-F238E27FC236}">
                <a16:creationId xmlns:a16="http://schemas.microsoft.com/office/drawing/2014/main" id="{F7858556-34BB-4D82-A353-81FAD70AA5FA}"/>
              </a:ext>
            </a:extLst>
          </p:cNvPr>
          <p:cNvSpPr/>
          <p:nvPr/>
        </p:nvSpPr>
        <p:spPr>
          <a:xfrm>
            <a:off x="6987156" y="3163387"/>
            <a:ext cx="2845027" cy="88400"/>
          </a:xfrm>
          <a:prstGeom prst="rect">
            <a:avLst/>
          </a:prstGeom>
          <a:gradFill>
            <a:gsLst>
              <a:gs pos="20000">
                <a:srgbClr val="F46F0D"/>
              </a:gs>
              <a:gs pos="60000">
                <a:srgbClr val="F59B0A"/>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0"/>
          </a:p>
        </p:txBody>
      </p:sp>
    </p:spTree>
    <p:extLst>
      <p:ext uri="{BB962C8B-B14F-4D97-AF65-F5344CB8AC3E}">
        <p14:creationId xmlns:p14="http://schemas.microsoft.com/office/powerpoint/2010/main" val="330837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4">
            <a:extLst>
              <a:ext uri="{FF2B5EF4-FFF2-40B4-BE49-F238E27FC236}">
                <a16:creationId xmlns:a16="http://schemas.microsoft.com/office/drawing/2014/main" id="{E2D55F52-8470-45BE-9199-81171F8628FC}"/>
              </a:ext>
            </a:extLst>
          </p:cNvPr>
          <p:cNvSpPr txBox="1">
            <a:spLocks/>
          </p:cNvSpPr>
          <p:nvPr/>
        </p:nvSpPr>
        <p:spPr>
          <a:xfrm>
            <a:off x="1012861" y="2001675"/>
            <a:ext cx="7570700" cy="4723251"/>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Benutzerfreundliche Kommunikationsplattform</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Skalierbarkeit: für Unternehmen jeder Größe</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Flexibilität durch Modulsystem für kundenspezifische Anpassungen</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chemeClr val="tx1"/>
                </a:solidFill>
                <a:latin typeface="Arial Nova Cond" panose="020B0506020202020204" pitchFamily="34" charset="0"/>
              </a:rPr>
              <a:t>Kommunikation mit Komfortmerkmalen</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Integration von Festnet</a:t>
            </a:r>
            <a:r>
              <a:rPr lang="de-DE" sz="2000" cap="none" dirty="0">
                <a:solidFill>
                  <a:schemeClr val="tx1"/>
                </a:solidFill>
                <a:latin typeface="Arial Nova Cond" panose="020B0506020202020204" pitchFamily="34" charset="0"/>
              </a:rPr>
              <a:t>z-</a:t>
            </a:r>
            <a:r>
              <a:rPr lang="de-DE" sz="2000" cap="none" dirty="0">
                <a:solidFill>
                  <a:srgbClr val="0C2544"/>
                </a:solidFill>
                <a:latin typeface="Arial Nova Cond" panose="020B0506020202020204" pitchFamily="34" charset="0"/>
              </a:rPr>
              <a:t> und Mobiltelefonie</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err="1">
                <a:solidFill>
                  <a:srgbClr val="0C2544"/>
                </a:solidFill>
                <a:latin typeface="Arial Nova Cond" panose="020B0506020202020204" pitchFamily="34" charset="0"/>
              </a:rPr>
              <a:t>Designed</a:t>
            </a:r>
            <a:r>
              <a:rPr lang="de-DE" sz="2000" cap="none" dirty="0">
                <a:solidFill>
                  <a:srgbClr val="0C2544"/>
                </a:solidFill>
                <a:latin typeface="Arial Nova Cond" panose="020B0506020202020204" pitchFamily="34" charset="0"/>
              </a:rPr>
              <a:t>, </a:t>
            </a:r>
            <a:r>
              <a:rPr lang="de-DE" sz="2000" cap="none" dirty="0" err="1">
                <a:solidFill>
                  <a:srgbClr val="0C2544"/>
                </a:solidFill>
                <a:latin typeface="Arial Nova Cond" panose="020B0506020202020204" pitchFamily="34" charset="0"/>
              </a:rPr>
              <a:t>made</a:t>
            </a:r>
            <a:r>
              <a:rPr lang="de-DE" sz="2000" cap="none" dirty="0">
                <a:solidFill>
                  <a:srgbClr val="0C2544"/>
                </a:solidFill>
                <a:latin typeface="Arial Nova Cond" panose="020B0506020202020204" pitchFamily="34" charset="0"/>
              </a:rPr>
              <a:t> &amp; </a:t>
            </a:r>
            <a:r>
              <a:rPr lang="de-DE" sz="2000" cap="none" dirty="0" err="1">
                <a:solidFill>
                  <a:srgbClr val="0C2544"/>
                </a:solidFill>
                <a:latin typeface="Arial Nova Cond" panose="020B0506020202020204" pitchFamily="34" charset="0"/>
              </a:rPr>
              <a:t>hosted</a:t>
            </a:r>
            <a:r>
              <a:rPr lang="de-DE" sz="2000" cap="none" dirty="0">
                <a:solidFill>
                  <a:srgbClr val="0C2544"/>
                </a:solidFill>
                <a:latin typeface="Arial Nova Cond" panose="020B0506020202020204" pitchFamily="34" charset="0"/>
              </a:rPr>
              <a:t> in Germany</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r>
              <a:rPr lang="de-DE" sz="2000" cap="none" dirty="0">
                <a:solidFill>
                  <a:srgbClr val="0C2544"/>
                </a:solidFill>
                <a:latin typeface="Arial Nova Cond" panose="020B0506020202020204" pitchFamily="34" charset="0"/>
              </a:rPr>
              <a:t>DSGVO-konform</a:t>
            </a:r>
          </a:p>
          <a:p>
            <a:pPr marL="361950" indent="-361950">
              <a:lnSpc>
                <a:spcPct val="85000"/>
              </a:lnSpc>
              <a:spcBef>
                <a:spcPts val="1200"/>
              </a:spcBef>
              <a:spcAft>
                <a:spcPts val="600"/>
              </a:spcAft>
              <a:buClr>
                <a:srgbClr val="F59B00"/>
              </a:buClr>
              <a:buSzPct val="100000"/>
              <a:buFont typeface="Wingdings 3" panose="05040102010807070707" pitchFamily="18" charset="2"/>
              <a:buChar char=""/>
            </a:pPr>
            <a:endParaRPr lang="de-DE" sz="2000" cap="none" dirty="0">
              <a:solidFill>
                <a:srgbClr val="0C2544"/>
              </a:solidFill>
              <a:latin typeface="Arial Nova Cond" panose="020B0506020202020204" pitchFamily="34" charset="0"/>
            </a:endParaRPr>
          </a:p>
        </p:txBody>
      </p:sp>
      <p:sp>
        <p:nvSpPr>
          <p:cNvPr id="11" name="Rechteck: abgerundete Ecken 10">
            <a:extLst>
              <a:ext uri="{FF2B5EF4-FFF2-40B4-BE49-F238E27FC236}">
                <a16:creationId xmlns:a16="http://schemas.microsoft.com/office/drawing/2014/main" id="{15ECD537-148E-4DA6-BB0A-3E8A2D6C0408}"/>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745CE186-83E8-9C2E-8F12-D87EA6723F9E}"/>
              </a:ext>
            </a:extLst>
          </p:cNvPr>
          <p:cNvSpPr/>
          <p:nvPr/>
        </p:nvSpPr>
        <p:spPr>
          <a:xfrm>
            <a:off x="1012861" y="650545"/>
            <a:ext cx="1153995"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en-US" b="1" dirty="0">
                <a:solidFill>
                  <a:schemeClr val="bg1"/>
                </a:solidFill>
                <a:latin typeface="Arial Nova Cond" panose="020B0506020202020204" pitchFamily="34" charset="0"/>
              </a:rPr>
              <a:t>STARFACE</a:t>
            </a:r>
          </a:p>
        </p:txBody>
      </p:sp>
      <p:sp>
        <p:nvSpPr>
          <p:cNvPr id="6" name="Inhaltsplatzhalter 4">
            <a:extLst>
              <a:ext uri="{FF2B5EF4-FFF2-40B4-BE49-F238E27FC236}">
                <a16:creationId xmlns:a16="http://schemas.microsoft.com/office/drawing/2014/main" id="{69F39699-54CB-1B27-9C67-113E5066719D}"/>
              </a:ext>
            </a:extLst>
          </p:cNvPr>
          <p:cNvSpPr txBox="1">
            <a:spLocks/>
          </p:cNvSpPr>
          <p:nvPr/>
        </p:nvSpPr>
        <p:spPr>
          <a:xfrm>
            <a:off x="1012861" y="1152956"/>
            <a:ext cx="8143839" cy="669080"/>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sz="4400" b="1" cap="none" dirty="0">
                <a:solidFill>
                  <a:srgbClr val="0C2544"/>
                </a:solidFill>
                <a:latin typeface="Arial Nova Cond" panose="020B0506020202020204" pitchFamily="34" charset="0"/>
              </a:rPr>
              <a:t>WOFÜR WIR STEHEN</a:t>
            </a:r>
          </a:p>
        </p:txBody>
      </p:sp>
      <p:pic>
        <p:nvPicPr>
          <p:cNvPr id="14" name="Grafik 13" descr="Ein Bild, das Gebäude, draußen, Person, Frau enthält.&#10;&#10;Automatisch generierte Beschreibung">
            <a:extLst>
              <a:ext uri="{FF2B5EF4-FFF2-40B4-BE49-F238E27FC236}">
                <a16:creationId xmlns:a16="http://schemas.microsoft.com/office/drawing/2014/main" id="{2E3F15EA-8DFA-FFAB-6EB0-08DA87D5329D}"/>
              </a:ext>
            </a:extLst>
          </p:cNvPr>
          <p:cNvPicPr>
            <a:picLocks noChangeAspect="1"/>
          </p:cNvPicPr>
          <p:nvPr/>
        </p:nvPicPr>
        <p:blipFill>
          <a:blip r:embed="rId3" cstate="hqprint">
            <a:extLst>
              <a:ext uri="{28A0092B-C50C-407E-A947-70E740481C1C}">
                <a14:useLocalDpi xmlns:a14="http://schemas.microsoft.com/office/drawing/2010/main"/>
              </a:ext>
            </a:extLst>
          </a:blip>
          <a:srcRect l="25974" r="1638" b="33565"/>
          <a:stretch>
            <a:fillRect/>
          </a:stretch>
        </p:blipFill>
        <p:spPr>
          <a:xfrm>
            <a:off x="7790510" y="-3200"/>
            <a:ext cx="7485932" cy="4582487"/>
          </a:xfrm>
          <a:custGeom>
            <a:avLst/>
            <a:gdLst>
              <a:gd name="connsiteX0" fmla="*/ 0 w 7485932"/>
              <a:gd name="connsiteY0" fmla="*/ 0 h 4582487"/>
              <a:gd name="connsiteX1" fmla="*/ 6872760 w 7485932"/>
              <a:gd name="connsiteY1" fmla="*/ 0 h 4582487"/>
              <a:gd name="connsiteX2" fmla="*/ 7462012 w 7485932"/>
              <a:gd name="connsiteY2" fmla="*/ 2363360 h 4582487"/>
              <a:gd name="connsiteX3" fmla="*/ 6880089 w 7485932"/>
              <a:gd name="connsiteY3" fmla="*/ 3331843 h 4582487"/>
              <a:gd name="connsiteX4" fmla="*/ 1959972 w 7485932"/>
              <a:gd name="connsiteY4" fmla="*/ 4558567 h 4582487"/>
              <a:gd name="connsiteX5" fmla="*/ 991489 w 7485932"/>
              <a:gd name="connsiteY5" fmla="*/ 3976643 h 458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5932" h="4582487">
                <a:moveTo>
                  <a:pt x="0" y="0"/>
                </a:moveTo>
                <a:lnTo>
                  <a:pt x="6872760" y="0"/>
                </a:lnTo>
                <a:lnTo>
                  <a:pt x="7462012" y="2363360"/>
                </a:lnTo>
                <a:cubicBezTo>
                  <a:pt x="7568758" y="2791494"/>
                  <a:pt x="7308222" y="3225098"/>
                  <a:pt x="6880089" y="3331843"/>
                </a:cubicBezTo>
                <a:lnTo>
                  <a:pt x="1959972" y="4558567"/>
                </a:lnTo>
                <a:cubicBezTo>
                  <a:pt x="1531838" y="4665312"/>
                  <a:pt x="1098234" y="4404777"/>
                  <a:pt x="991489" y="3976643"/>
                </a:cubicBezTo>
                <a:close/>
              </a:path>
            </a:pathLst>
          </a:custGeom>
        </p:spPr>
      </p:pic>
      <p:pic>
        <p:nvPicPr>
          <p:cNvPr id="10" name="Grafik 9">
            <a:extLst>
              <a:ext uri="{FF2B5EF4-FFF2-40B4-BE49-F238E27FC236}">
                <a16:creationId xmlns:a16="http://schemas.microsoft.com/office/drawing/2014/main" id="{0BE43934-61B1-24C0-0769-AAB075AEE6E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655286" y="717631"/>
            <a:ext cx="3571439" cy="6140370"/>
          </a:xfrm>
          <a:prstGeom prst="rect">
            <a:avLst/>
          </a:prstGeom>
        </p:spPr>
      </p:pic>
    </p:spTree>
    <p:extLst>
      <p:ext uri="{BB962C8B-B14F-4D97-AF65-F5344CB8AC3E}">
        <p14:creationId xmlns:p14="http://schemas.microsoft.com/office/powerpoint/2010/main" val="342998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57A0E383-8A36-4F19-8435-83486B675147}"/>
              </a:ext>
            </a:extLst>
          </p:cNvPr>
          <p:cNvSpPr/>
          <p:nvPr/>
        </p:nvSpPr>
        <p:spPr>
          <a:xfrm>
            <a:off x="2" y="-1"/>
            <a:ext cx="12191998"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3">
            <a:extLst>
              <a:ext uri="{FF2B5EF4-FFF2-40B4-BE49-F238E27FC236}">
                <a16:creationId xmlns:a16="http://schemas.microsoft.com/office/drawing/2014/main" id="{33E34AB3-AC53-4147-8D12-21EC5FADAB4E}"/>
              </a:ext>
            </a:extLst>
          </p:cNvPr>
          <p:cNvSpPr txBox="1">
            <a:spLocks/>
          </p:cNvSpPr>
          <p:nvPr/>
        </p:nvSpPr>
        <p:spPr>
          <a:xfrm>
            <a:off x="1127941" y="4874536"/>
            <a:ext cx="10561609" cy="1319788"/>
          </a:xfrm>
          <a:prstGeom prst="rect">
            <a:avLst/>
          </a:prstGeom>
        </p:spPr>
        <p:txBody>
          <a:bodyPr vert="horz" lIns="0" tIns="0" rIns="0" bIns="0"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26511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3275" indent="-26511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2005 gegründet</a:t>
            </a:r>
          </a:p>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Dynamisch wachsend</a:t>
            </a:r>
          </a:p>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Standorte in Karlsruhe, Wien, München, Basel, Paris</a:t>
            </a:r>
          </a:p>
          <a:p>
            <a:pPr marL="0" indent="0" defTabSz="360000">
              <a:lnSpc>
                <a:spcPct val="100000"/>
              </a:lnSpc>
              <a:spcBef>
                <a:spcPts val="0"/>
              </a:spcBef>
              <a:spcAft>
                <a:spcPts val="1200"/>
              </a:spcAft>
              <a:buClr>
                <a:schemeClr val="bg1"/>
              </a:buClr>
              <a:buSzPct val="120000"/>
              <a:buNone/>
            </a:pPr>
            <a:endPar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endParaRPr>
          </a:p>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Hersteller von UCC-Lösungen</a:t>
            </a:r>
          </a:p>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IP-Telefonie</a:t>
            </a:r>
          </a:p>
          <a:p>
            <a:pPr defTabSz="360000">
              <a:lnSpc>
                <a:spcPct val="100000"/>
              </a:lnSpc>
              <a:spcBef>
                <a:spcPts val="0"/>
              </a:spcBef>
              <a:spcAft>
                <a:spcPts val="1200"/>
              </a:spcAft>
              <a:buClr>
                <a:schemeClr val="bg1"/>
              </a:buClr>
              <a:buSzPct val="120000"/>
              <a:buFont typeface="Wingdings" panose="05000000000000000000" pitchFamily="2" charset="2"/>
              <a:buChar char="ü"/>
            </a:pPr>
            <a:r>
              <a:rPr lang="de-DE" sz="1800" dirty="0">
                <a:solidFill>
                  <a:schemeClr val="bg1"/>
                </a:solidFill>
                <a:latin typeface="Arial Nova Cond" panose="020B0506020202020204" pitchFamily="34" charset="0"/>
                <a:ea typeface="Open Sans" panose="020B0606030504020204" pitchFamily="34" charset="0"/>
                <a:cs typeface="Open Sans" panose="020B0606030504020204" pitchFamily="34" charset="0"/>
              </a:rPr>
              <a:t>Innovativer Trendsetter der Business-Kommunikation</a:t>
            </a:r>
          </a:p>
          <a:p>
            <a:pPr defTabSz="360000">
              <a:lnSpc>
                <a:spcPct val="100000"/>
              </a:lnSpc>
              <a:spcBef>
                <a:spcPts val="0"/>
              </a:spcBef>
              <a:spcAft>
                <a:spcPts val="1200"/>
              </a:spcAft>
              <a:buClr>
                <a:schemeClr val="bg1"/>
              </a:buClr>
              <a:buSzPct val="120000"/>
              <a:buFont typeface="Wingdings" panose="05000000000000000000" pitchFamily="2" charset="2"/>
              <a:buChar char="ü"/>
            </a:pPr>
            <a:endParaRPr lang="de-DE" sz="1600" b="1" dirty="0">
              <a:solidFill>
                <a:schemeClr val="bg1"/>
              </a:solidFill>
              <a:latin typeface="Arial Nova Cond" panose="020B0506020202020204" pitchFamily="34" charset="0"/>
              <a:ea typeface="Open Sans" panose="020B0606030504020204" pitchFamily="34" charset="0"/>
              <a:cs typeface="Open Sans" panose="020B0606030504020204" pitchFamily="34" charset="0"/>
            </a:endParaRPr>
          </a:p>
        </p:txBody>
      </p:sp>
      <p:sp>
        <p:nvSpPr>
          <p:cNvPr id="13" name="Inhaltsplatzhalter 4">
            <a:extLst>
              <a:ext uri="{FF2B5EF4-FFF2-40B4-BE49-F238E27FC236}">
                <a16:creationId xmlns:a16="http://schemas.microsoft.com/office/drawing/2014/main" id="{FA9653B7-1880-4A34-97E7-5A908CF9545A}"/>
              </a:ext>
            </a:extLst>
          </p:cNvPr>
          <p:cNvSpPr txBox="1">
            <a:spLocks/>
          </p:cNvSpPr>
          <p:nvPr/>
        </p:nvSpPr>
        <p:spPr>
          <a:xfrm>
            <a:off x="3401965" y="3465513"/>
            <a:ext cx="5388070" cy="492785"/>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200" b="1" cap="none" dirty="0" err="1">
                <a:latin typeface="Arial Nova Cond" panose="020B0506020202020204" pitchFamily="34" charset="0"/>
              </a:rPr>
              <a:t>Größter</a:t>
            </a:r>
            <a:r>
              <a:rPr lang="en-US" sz="3200" b="1" cap="none" dirty="0">
                <a:latin typeface="Arial Nova Cond" panose="020B0506020202020204" pitchFamily="34" charset="0"/>
              </a:rPr>
              <a:t> </a:t>
            </a:r>
            <a:r>
              <a:rPr lang="en-US" sz="3200" b="1" cap="none" dirty="0" err="1">
                <a:latin typeface="Arial Nova Cond" panose="020B0506020202020204" pitchFamily="34" charset="0"/>
              </a:rPr>
              <a:t>deutscher</a:t>
            </a:r>
            <a:r>
              <a:rPr lang="en-US" sz="3200" b="1" cap="none" dirty="0">
                <a:latin typeface="Arial Nova Cond" panose="020B0506020202020204" pitchFamily="34" charset="0"/>
              </a:rPr>
              <a:t> UCC-</a:t>
            </a:r>
            <a:r>
              <a:rPr lang="en-US" sz="3200" b="1" cap="none" dirty="0" err="1">
                <a:latin typeface="Arial Nova Cond" panose="020B0506020202020204" pitchFamily="34" charset="0"/>
              </a:rPr>
              <a:t>Anbieter</a:t>
            </a:r>
            <a:endParaRPr lang="en-US" sz="3200" b="1" cap="none" dirty="0">
              <a:latin typeface="Arial Nova Cond" panose="020B0506020202020204" pitchFamily="34" charset="0"/>
            </a:endParaRPr>
          </a:p>
        </p:txBody>
      </p:sp>
      <p:cxnSp>
        <p:nvCxnSpPr>
          <p:cNvPr id="16" name="Gerader Verbinder 15">
            <a:extLst>
              <a:ext uri="{FF2B5EF4-FFF2-40B4-BE49-F238E27FC236}">
                <a16:creationId xmlns:a16="http://schemas.microsoft.com/office/drawing/2014/main" id="{E74DC58A-755C-499C-9F5E-13821CB48880}"/>
              </a:ext>
            </a:extLst>
          </p:cNvPr>
          <p:cNvCxnSpPr>
            <a:cxnSpLocks/>
          </p:cNvCxnSpPr>
          <p:nvPr/>
        </p:nvCxnSpPr>
        <p:spPr>
          <a:xfrm>
            <a:off x="1064142" y="4581525"/>
            <a:ext cx="10063716" cy="0"/>
          </a:xfrm>
          <a:prstGeom prst="line">
            <a:avLst/>
          </a:prstGeom>
          <a:ln w="19050">
            <a:solidFill>
              <a:srgbClr val="FBFBFB"/>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024CBB0C-B559-47D9-7EF1-F1A551F7201B}"/>
              </a:ext>
            </a:extLst>
          </p:cNvPr>
          <p:cNvSpPr txBox="1">
            <a:spLocks/>
          </p:cNvSpPr>
          <p:nvPr/>
        </p:nvSpPr>
        <p:spPr>
          <a:xfrm>
            <a:off x="3401965" y="1536525"/>
            <a:ext cx="5388070" cy="1705888"/>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7200" b="1" cap="none" dirty="0">
                <a:latin typeface="Arial Nova Cond" panose="020B0506020202020204" pitchFamily="34" charset="0"/>
              </a:rPr>
              <a:t>DAS IST STARFACE</a:t>
            </a:r>
          </a:p>
        </p:txBody>
      </p:sp>
    </p:spTree>
    <p:extLst>
      <p:ext uri="{BB962C8B-B14F-4D97-AF65-F5344CB8AC3E}">
        <p14:creationId xmlns:p14="http://schemas.microsoft.com/office/powerpoint/2010/main" val="277544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Inhaltsplatzhalter 4">
            <a:extLst>
              <a:ext uri="{FF2B5EF4-FFF2-40B4-BE49-F238E27FC236}">
                <a16:creationId xmlns:a16="http://schemas.microsoft.com/office/drawing/2014/main" id="{D4068D5B-6A1B-48DD-896F-B65E0DD67606}"/>
              </a:ext>
            </a:extLst>
          </p:cNvPr>
          <p:cNvSpPr txBox="1">
            <a:spLocks/>
          </p:cNvSpPr>
          <p:nvPr/>
        </p:nvSpPr>
        <p:spPr>
          <a:xfrm>
            <a:off x="3357015" y="3945969"/>
            <a:ext cx="5388071" cy="492785"/>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4400" b="1" cap="none" dirty="0">
                <a:solidFill>
                  <a:srgbClr val="0C2544"/>
                </a:solidFill>
                <a:latin typeface="Arial Nova Cond" panose="020B0506020202020204" pitchFamily="34" charset="0"/>
              </a:rPr>
              <a:t>NUTZER</a:t>
            </a:r>
          </a:p>
        </p:txBody>
      </p:sp>
      <p:sp>
        <p:nvSpPr>
          <p:cNvPr id="2" name="Textplatzhalter 2">
            <a:extLst>
              <a:ext uri="{FF2B5EF4-FFF2-40B4-BE49-F238E27FC236}">
                <a16:creationId xmlns:a16="http://schemas.microsoft.com/office/drawing/2014/main" id="{4173CDED-DE01-48DB-AF4A-FEFEBFC52C6C}"/>
              </a:ext>
            </a:extLst>
          </p:cNvPr>
          <p:cNvSpPr txBox="1">
            <a:spLocks/>
          </p:cNvSpPr>
          <p:nvPr/>
        </p:nvSpPr>
        <p:spPr>
          <a:xfrm>
            <a:off x="1027559" y="1599203"/>
            <a:ext cx="10189134" cy="164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0" b="1" spc="-150" dirty="0">
                <a:gradFill>
                  <a:gsLst>
                    <a:gs pos="55000">
                      <a:srgbClr val="F59B0A"/>
                    </a:gs>
                    <a:gs pos="75000">
                      <a:srgbClr val="F46F0D"/>
                    </a:gs>
                  </a:gsLst>
                  <a:lin ang="6600000" scaled="0"/>
                </a:gradFill>
                <a:latin typeface="+mj-lt"/>
              </a:rPr>
              <a:t>600.000</a:t>
            </a:r>
          </a:p>
        </p:txBody>
      </p:sp>
      <p:sp>
        <p:nvSpPr>
          <p:cNvPr id="10" name="Rechteck: abgerundete Ecken 9">
            <a:extLst>
              <a:ext uri="{FF2B5EF4-FFF2-40B4-BE49-F238E27FC236}">
                <a16:creationId xmlns:a16="http://schemas.microsoft.com/office/drawing/2014/main" id="{57A0E383-8A36-4F19-8435-83486B67514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4">
            <a:extLst>
              <a:ext uri="{FF2B5EF4-FFF2-40B4-BE49-F238E27FC236}">
                <a16:creationId xmlns:a16="http://schemas.microsoft.com/office/drawing/2014/main" id="{FA9653B7-1880-4A34-97E7-5A908CF9545A}"/>
              </a:ext>
            </a:extLst>
          </p:cNvPr>
          <p:cNvSpPr txBox="1">
            <a:spLocks/>
          </p:cNvSpPr>
          <p:nvPr/>
        </p:nvSpPr>
        <p:spPr>
          <a:xfrm>
            <a:off x="3357016" y="1352810"/>
            <a:ext cx="5388070" cy="492785"/>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200" b="1" cap="none" dirty="0">
                <a:solidFill>
                  <a:srgbClr val="0C2544"/>
                </a:solidFill>
                <a:latin typeface="Arial Nova Cond" panose="020B0506020202020204" pitchFamily="34" charset="0"/>
              </a:rPr>
              <a:t>ÜBER</a:t>
            </a:r>
          </a:p>
        </p:txBody>
      </p:sp>
      <p:pic>
        <p:nvPicPr>
          <p:cNvPr id="15" name="Grafik 14">
            <a:extLst>
              <a:ext uri="{FF2B5EF4-FFF2-40B4-BE49-F238E27FC236}">
                <a16:creationId xmlns:a16="http://schemas.microsoft.com/office/drawing/2014/main" id="{D3E9A0E8-5C6D-424C-9EE1-0DFE3485BB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2351" y="227976"/>
            <a:ext cx="1806538" cy="393677"/>
          </a:xfrm>
          <a:prstGeom prst="rect">
            <a:avLst/>
          </a:prstGeom>
        </p:spPr>
      </p:pic>
    </p:spTree>
    <p:extLst>
      <p:ext uri="{BB962C8B-B14F-4D97-AF65-F5344CB8AC3E}">
        <p14:creationId xmlns:p14="http://schemas.microsoft.com/office/powerpoint/2010/main" val="395599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4">
            <a:extLst>
              <a:ext uri="{FF2B5EF4-FFF2-40B4-BE49-F238E27FC236}">
                <a16:creationId xmlns:a16="http://schemas.microsoft.com/office/drawing/2014/main" id="{D4068D5B-6A1B-48DD-896F-B65E0DD67606}"/>
              </a:ext>
            </a:extLst>
          </p:cNvPr>
          <p:cNvSpPr txBox="1">
            <a:spLocks/>
          </p:cNvSpPr>
          <p:nvPr/>
        </p:nvSpPr>
        <p:spPr>
          <a:xfrm>
            <a:off x="3357015" y="3945969"/>
            <a:ext cx="5388071" cy="492785"/>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4400" b="1" cap="none" dirty="0">
                <a:solidFill>
                  <a:srgbClr val="0C2544"/>
                </a:solidFill>
                <a:latin typeface="Arial Nova Cond" panose="020B0506020202020204" pitchFamily="34" charset="0"/>
              </a:rPr>
              <a:t>NUTZER IN DER CLOUD</a:t>
            </a:r>
          </a:p>
        </p:txBody>
      </p:sp>
      <p:sp>
        <p:nvSpPr>
          <p:cNvPr id="2" name="Textplatzhalter 2">
            <a:extLst>
              <a:ext uri="{FF2B5EF4-FFF2-40B4-BE49-F238E27FC236}">
                <a16:creationId xmlns:a16="http://schemas.microsoft.com/office/drawing/2014/main" id="{4173CDED-DE01-48DB-AF4A-FEFEBFC52C6C}"/>
              </a:ext>
            </a:extLst>
          </p:cNvPr>
          <p:cNvSpPr txBox="1">
            <a:spLocks/>
          </p:cNvSpPr>
          <p:nvPr/>
        </p:nvSpPr>
        <p:spPr>
          <a:xfrm>
            <a:off x="1027559" y="1599203"/>
            <a:ext cx="10189134" cy="164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0" b="1" spc="-150" dirty="0">
                <a:gradFill>
                  <a:gsLst>
                    <a:gs pos="55000">
                      <a:schemeClr val="tx2">
                        <a:lumMod val="60000"/>
                        <a:lumOff val="40000"/>
                      </a:schemeClr>
                    </a:gs>
                    <a:gs pos="75000">
                      <a:srgbClr val="081B30"/>
                    </a:gs>
                  </a:gsLst>
                  <a:lin ang="6600000" scaled="0"/>
                </a:gradFill>
                <a:latin typeface="+mj-lt"/>
              </a:rPr>
              <a:t>100.000</a:t>
            </a:r>
          </a:p>
        </p:txBody>
      </p:sp>
      <p:sp>
        <p:nvSpPr>
          <p:cNvPr id="10" name="Rechteck: abgerundete Ecken 9">
            <a:extLst>
              <a:ext uri="{FF2B5EF4-FFF2-40B4-BE49-F238E27FC236}">
                <a16:creationId xmlns:a16="http://schemas.microsoft.com/office/drawing/2014/main" id="{57A0E383-8A36-4F19-8435-83486B67514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4">
            <a:extLst>
              <a:ext uri="{FF2B5EF4-FFF2-40B4-BE49-F238E27FC236}">
                <a16:creationId xmlns:a16="http://schemas.microsoft.com/office/drawing/2014/main" id="{FA9653B7-1880-4A34-97E7-5A908CF9545A}"/>
              </a:ext>
            </a:extLst>
          </p:cNvPr>
          <p:cNvSpPr txBox="1">
            <a:spLocks/>
          </p:cNvSpPr>
          <p:nvPr/>
        </p:nvSpPr>
        <p:spPr>
          <a:xfrm>
            <a:off x="3357016" y="1352810"/>
            <a:ext cx="5388070" cy="492785"/>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200" b="1" cap="none" dirty="0">
                <a:solidFill>
                  <a:srgbClr val="0C2544"/>
                </a:solidFill>
                <a:latin typeface="Arial Nova Cond" panose="020B0506020202020204" pitchFamily="34" charset="0"/>
              </a:rPr>
              <a:t>ÜBER</a:t>
            </a:r>
          </a:p>
        </p:txBody>
      </p:sp>
      <p:pic>
        <p:nvPicPr>
          <p:cNvPr id="15" name="Grafik 14">
            <a:extLst>
              <a:ext uri="{FF2B5EF4-FFF2-40B4-BE49-F238E27FC236}">
                <a16:creationId xmlns:a16="http://schemas.microsoft.com/office/drawing/2014/main" id="{D3E9A0E8-5C6D-424C-9EE1-0DFE3485BB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2351" y="227976"/>
            <a:ext cx="1806538" cy="393677"/>
          </a:xfrm>
          <a:prstGeom prst="rect">
            <a:avLst/>
          </a:prstGeom>
        </p:spPr>
      </p:pic>
    </p:spTree>
    <p:extLst>
      <p:ext uri="{BB962C8B-B14F-4D97-AF65-F5344CB8AC3E}">
        <p14:creationId xmlns:p14="http://schemas.microsoft.com/office/powerpoint/2010/main" val="352386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Outdoorobjekt enthält.&#10;&#10;Automatisch generierte Beschreibung">
            <a:extLst>
              <a:ext uri="{FF2B5EF4-FFF2-40B4-BE49-F238E27FC236}">
                <a16:creationId xmlns:a16="http://schemas.microsoft.com/office/drawing/2014/main" id="{4F8F19E4-D1F9-2D1E-441C-78B9A50A3477}"/>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t="4855" b="4855"/>
          <a:stretch>
            <a:fillRect/>
          </a:stretch>
        </p:blipFill>
        <p:spPr>
          <a:xfrm>
            <a:off x="0" y="0"/>
            <a:ext cx="12192000" cy="6858000"/>
          </a:xfrm>
          <a:prstGeom prst="rect">
            <a:avLst/>
          </a:prstGeom>
        </p:spPr>
      </p:pic>
      <p:sp>
        <p:nvSpPr>
          <p:cNvPr id="19" name="Rechteck: abgerundete Ecken 18">
            <a:extLst>
              <a:ext uri="{FF2B5EF4-FFF2-40B4-BE49-F238E27FC236}">
                <a16:creationId xmlns:a16="http://schemas.microsoft.com/office/drawing/2014/main" id="{21E43AA8-05C5-433B-A1FD-DB4176B9676C}"/>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7B0C351-39B4-E390-5F59-DA403CD6414D}"/>
              </a:ext>
            </a:extLst>
          </p:cNvPr>
          <p:cNvSpPr/>
          <p:nvPr/>
        </p:nvSpPr>
        <p:spPr>
          <a:xfrm>
            <a:off x="160519" y="-2"/>
            <a:ext cx="12031479" cy="6858002"/>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4">
            <a:extLst>
              <a:ext uri="{FF2B5EF4-FFF2-40B4-BE49-F238E27FC236}">
                <a16:creationId xmlns:a16="http://schemas.microsoft.com/office/drawing/2014/main" id="{CB5D3C1E-593F-4B6E-AEC4-B8BC26B921FE}"/>
              </a:ext>
            </a:extLst>
          </p:cNvPr>
          <p:cNvSpPr txBox="1">
            <a:spLocks/>
          </p:cNvSpPr>
          <p:nvPr/>
        </p:nvSpPr>
        <p:spPr>
          <a:xfrm>
            <a:off x="1016618" y="1188000"/>
            <a:ext cx="6988393" cy="1152962"/>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b="1" spc="-60" dirty="0">
                <a:solidFill>
                  <a:srgbClr val="0C2544"/>
                </a:solidFill>
                <a:latin typeface="Arial Nova Cond" panose="020B0506020202020204" pitchFamily="34" charset="0"/>
              </a:rPr>
              <a:t>Ein team - </a:t>
            </a:r>
            <a:r>
              <a:rPr lang="en-US" b="1" spc="-60" dirty="0" err="1">
                <a:solidFill>
                  <a:srgbClr val="0C2544"/>
                </a:solidFill>
                <a:latin typeface="Arial Nova Cond" panose="020B0506020202020204" pitchFamily="34" charset="0"/>
              </a:rPr>
              <a:t>eine</a:t>
            </a:r>
            <a:r>
              <a:rPr lang="en-US" b="1" spc="-60" dirty="0">
                <a:solidFill>
                  <a:srgbClr val="0C2544"/>
                </a:solidFill>
                <a:latin typeface="Arial Nova Cond" panose="020B0506020202020204" pitchFamily="34" charset="0"/>
              </a:rPr>
              <a:t> vision</a:t>
            </a:r>
          </a:p>
        </p:txBody>
      </p:sp>
      <p:sp>
        <p:nvSpPr>
          <p:cNvPr id="5" name="Rechteck: abgerundete Ecken 4">
            <a:extLst>
              <a:ext uri="{FF2B5EF4-FFF2-40B4-BE49-F238E27FC236}">
                <a16:creationId xmlns:a16="http://schemas.microsoft.com/office/drawing/2014/main" id="{2EB2F6B7-440C-0D12-98F1-63104C9CA958}"/>
              </a:ext>
            </a:extLst>
          </p:cNvPr>
          <p:cNvSpPr/>
          <p:nvPr/>
        </p:nvSpPr>
        <p:spPr>
          <a:xfrm>
            <a:off x="2673940" y="2786835"/>
            <a:ext cx="6844120" cy="1040886"/>
          </a:xfrm>
          <a:prstGeom prst="roundRect">
            <a:avLst>
              <a:gd name="adj" fmla="val 13361"/>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de-DE"/>
          </a:p>
        </p:txBody>
      </p:sp>
      <p:grpSp>
        <p:nvGrpSpPr>
          <p:cNvPr id="26" name="Gruppieren 25">
            <a:extLst>
              <a:ext uri="{FF2B5EF4-FFF2-40B4-BE49-F238E27FC236}">
                <a16:creationId xmlns:a16="http://schemas.microsoft.com/office/drawing/2014/main" id="{C92D59A7-4A7D-82D6-3753-07789FCAAD32}"/>
              </a:ext>
            </a:extLst>
          </p:cNvPr>
          <p:cNvGrpSpPr/>
          <p:nvPr/>
        </p:nvGrpSpPr>
        <p:grpSpPr>
          <a:xfrm>
            <a:off x="2911935" y="2934586"/>
            <a:ext cx="6322734" cy="669686"/>
            <a:chOff x="3626270" y="3131833"/>
            <a:chExt cx="5611310" cy="594334"/>
          </a:xfrm>
        </p:grpSpPr>
        <p:pic>
          <p:nvPicPr>
            <p:cNvPr id="12" name="Grafik 11" descr="Ein Bild, das Text, ClipArt, Vektorgrafiken enthält.&#10;&#10;Automatisch generierte Beschreibung">
              <a:extLst>
                <a:ext uri="{FF2B5EF4-FFF2-40B4-BE49-F238E27FC236}">
                  <a16:creationId xmlns:a16="http://schemas.microsoft.com/office/drawing/2014/main" id="{A096B38C-7E9A-A3C0-178A-380ADFA1BF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3814" y="3175222"/>
              <a:ext cx="1143147" cy="507557"/>
            </a:xfrm>
            <a:prstGeom prst="rect">
              <a:avLst/>
            </a:prstGeom>
          </p:spPr>
        </p:pic>
        <p:pic>
          <p:nvPicPr>
            <p:cNvPr id="10" name="Grafik 9">
              <a:extLst>
                <a:ext uri="{FF2B5EF4-FFF2-40B4-BE49-F238E27FC236}">
                  <a16:creationId xmlns:a16="http://schemas.microsoft.com/office/drawing/2014/main" id="{314FC0C1-9A9A-2334-622A-7011CB419D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26270" y="3131833"/>
              <a:ext cx="2080170" cy="594334"/>
            </a:xfrm>
            <a:prstGeom prst="rect">
              <a:avLst/>
            </a:prstGeom>
          </p:spPr>
        </p:pic>
        <p:pic>
          <p:nvPicPr>
            <p:cNvPr id="18" name="Grafik 17">
              <a:extLst>
                <a:ext uri="{FF2B5EF4-FFF2-40B4-BE49-F238E27FC236}">
                  <a16:creationId xmlns:a16="http://schemas.microsoft.com/office/drawing/2014/main" id="{017D3096-A6CE-96FA-BBE9-A6FB864BCBD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21421" y="3148499"/>
              <a:ext cx="1416159" cy="561003"/>
            </a:xfrm>
            <a:prstGeom prst="rect">
              <a:avLst/>
            </a:prstGeom>
          </p:spPr>
        </p:pic>
      </p:grpSp>
      <p:sp>
        <p:nvSpPr>
          <p:cNvPr id="9" name="Rechteck: abgerundete Ecken 8">
            <a:extLst>
              <a:ext uri="{FF2B5EF4-FFF2-40B4-BE49-F238E27FC236}">
                <a16:creationId xmlns:a16="http://schemas.microsoft.com/office/drawing/2014/main" id="{D1AF6601-7253-A0FB-38EF-FC4F9A1DA749}"/>
              </a:ext>
            </a:extLst>
          </p:cNvPr>
          <p:cNvSpPr/>
          <p:nvPr/>
        </p:nvSpPr>
        <p:spPr>
          <a:xfrm>
            <a:off x="2673940" y="3902149"/>
            <a:ext cx="6844120" cy="1818167"/>
          </a:xfrm>
          <a:prstGeom prst="roundRect">
            <a:avLst>
              <a:gd name="adj" fmla="val 7232"/>
            </a:avLst>
          </a:prstGeom>
          <a:solidFill>
            <a:schemeClr val="bg1"/>
          </a:solidFill>
          <a:ln>
            <a:noFill/>
          </a:ln>
          <a:effectLst>
            <a:outerShdw blurRad="279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de-DE"/>
          </a:p>
        </p:txBody>
      </p:sp>
      <p:sp>
        <p:nvSpPr>
          <p:cNvPr id="28" name="Textfeld 27">
            <a:extLst>
              <a:ext uri="{FF2B5EF4-FFF2-40B4-BE49-F238E27FC236}">
                <a16:creationId xmlns:a16="http://schemas.microsoft.com/office/drawing/2014/main" id="{1B411FD0-B806-B9BF-A2B6-23851E501595}"/>
              </a:ext>
            </a:extLst>
          </p:cNvPr>
          <p:cNvSpPr txBox="1"/>
          <p:nvPr/>
        </p:nvSpPr>
        <p:spPr>
          <a:xfrm>
            <a:off x="2673940" y="4146698"/>
            <a:ext cx="6844120" cy="1307804"/>
          </a:xfrm>
          <a:prstGeom prst="rect">
            <a:avLst/>
          </a:prstGeom>
          <a:noFill/>
        </p:spPr>
        <p:txBody>
          <a:bodyPr wrap="square" lIns="0" tIns="0" rIns="0">
            <a:noAutofit/>
          </a:bodyPr>
          <a:lstStyle/>
          <a:p>
            <a:pPr algn="ctr"/>
            <a:r>
              <a:rPr lang="de-DE" sz="2000" dirty="0">
                <a:solidFill>
                  <a:srgbClr val="0C2544"/>
                </a:solidFill>
                <a:latin typeface="Arial Nova Cond" panose="020B0506020202020204" pitchFamily="34" charset="0"/>
                <a:ea typeface="Open Sans" panose="020B0606030504020204" pitchFamily="34" charset="0"/>
                <a:cs typeface="Open Sans" panose="020B0606030504020204" pitchFamily="34" charset="0"/>
              </a:rPr>
              <a:t>seit 2021</a:t>
            </a:r>
          </a:p>
          <a:p>
            <a:pPr algn="ctr"/>
            <a:r>
              <a:rPr lang="de-DE" sz="2000" dirty="0">
                <a:latin typeface="Arial Nova Cond" panose="020B0506020202020204" pitchFamily="34" charset="0"/>
                <a:ea typeface="Open Sans" panose="020B0606030504020204" pitchFamily="34" charset="0"/>
                <a:cs typeface="Open Sans" panose="020B0606030504020204" pitchFamily="34" charset="0"/>
              </a:rPr>
              <a:t>240</a:t>
            </a:r>
            <a:r>
              <a:rPr lang="de-DE" sz="2000" dirty="0">
                <a:solidFill>
                  <a:srgbClr val="FF0000"/>
                </a:solidFill>
                <a:latin typeface="Arial Nova Cond" panose="020B0506020202020204" pitchFamily="34" charset="0"/>
                <a:ea typeface="Open Sans" panose="020B0606030504020204" pitchFamily="34" charset="0"/>
                <a:cs typeface="Open Sans" panose="020B0606030504020204" pitchFamily="34" charset="0"/>
              </a:rPr>
              <a:t> </a:t>
            </a:r>
            <a:r>
              <a:rPr lang="de-DE" sz="2000" dirty="0">
                <a:solidFill>
                  <a:srgbClr val="0C2544"/>
                </a:solidFill>
                <a:latin typeface="Arial Nova Cond" panose="020B0506020202020204" pitchFamily="34" charset="0"/>
                <a:ea typeface="Open Sans" panose="020B0606030504020204" pitchFamily="34" charset="0"/>
                <a:cs typeface="Open Sans" panose="020B0606030504020204" pitchFamily="34" charset="0"/>
              </a:rPr>
              <a:t>Mitarbeitende</a:t>
            </a:r>
          </a:p>
          <a:p>
            <a:pPr algn="ctr"/>
            <a:r>
              <a:rPr lang="de-DE" sz="2000" dirty="0">
                <a:solidFill>
                  <a:srgbClr val="0C2544"/>
                </a:solidFill>
                <a:latin typeface="Arial Nova Cond" panose="020B0506020202020204" pitchFamily="34" charset="0"/>
                <a:ea typeface="Open Sans" panose="020B0606030504020204" pitchFamily="34" charset="0"/>
                <a:cs typeface="Open Sans" panose="020B0606030504020204" pitchFamily="34" charset="0"/>
              </a:rPr>
              <a:t>2022 - Umsatz in der Gruppe 38 Mio. €</a:t>
            </a:r>
          </a:p>
          <a:p>
            <a:pPr algn="ctr"/>
            <a:r>
              <a:rPr lang="de-DE" sz="2000" dirty="0">
                <a:solidFill>
                  <a:srgbClr val="0C2544"/>
                </a:solidFill>
                <a:latin typeface="Arial Nova Cond" panose="020B0506020202020204" pitchFamily="34" charset="0"/>
                <a:ea typeface="Open Sans" panose="020B0606030504020204" pitchFamily="34" charset="0"/>
                <a:cs typeface="Open Sans" panose="020B0606030504020204" pitchFamily="34" charset="0"/>
              </a:rPr>
              <a:t>9 Standorte in 6 Ländern</a:t>
            </a:r>
          </a:p>
        </p:txBody>
      </p:sp>
      <p:sp>
        <p:nvSpPr>
          <p:cNvPr id="2" name="Rechteck: abgerundete Ecken 1">
            <a:extLst>
              <a:ext uri="{FF2B5EF4-FFF2-40B4-BE49-F238E27FC236}">
                <a16:creationId xmlns:a16="http://schemas.microsoft.com/office/drawing/2014/main" id="{E336EE8A-D496-C654-2340-26DEAE3D9E74}"/>
              </a:ext>
            </a:extLst>
          </p:cNvPr>
          <p:cNvSpPr/>
          <p:nvPr/>
        </p:nvSpPr>
        <p:spPr>
          <a:xfrm>
            <a:off x="1045088" y="692996"/>
            <a:ext cx="1265996"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Die Gruppe</a:t>
            </a:r>
          </a:p>
        </p:txBody>
      </p:sp>
    </p:spTree>
    <p:extLst>
      <p:ext uri="{BB962C8B-B14F-4D97-AF65-F5344CB8AC3E}">
        <p14:creationId xmlns:p14="http://schemas.microsoft.com/office/powerpoint/2010/main" val="1483333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abgerundete Ecken 27">
            <a:extLst>
              <a:ext uri="{FF2B5EF4-FFF2-40B4-BE49-F238E27FC236}">
                <a16:creationId xmlns:a16="http://schemas.microsoft.com/office/drawing/2014/main" id="{7179ECEB-8F78-4B0E-81C4-F84F7977C147}"/>
              </a:ext>
            </a:extLst>
          </p:cNvPr>
          <p:cNvSpPr/>
          <p:nvPr/>
        </p:nvSpPr>
        <p:spPr>
          <a:xfrm>
            <a:off x="2" y="-1"/>
            <a:ext cx="160517" cy="6857999"/>
          </a:xfrm>
          <a:prstGeom prst="roundRect">
            <a:avLst>
              <a:gd name="adj" fmla="val 0"/>
            </a:avLst>
          </a:prstGeom>
          <a:solidFill>
            <a:srgbClr val="F5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Inhaltsplatzhalter 4">
            <a:extLst>
              <a:ext uri="{FF2B5EF4-FFF2-40B4-BE49-F238E27FC236}">
                <a16:creationId xmlns:a16="http://schemas.microsoft.com/office/drawing/2014/main" id="{6590486D-D800-4240-8275-DE5A5DB27818}"/>
              </a:ext>
            </a:extLst>
          </p:cNvPr>
          <p:cNvSpPr txBox="1">
            <a:spLocks/>
          </p:cNvSpPr>
          <p:nvPr/>
        </p:nvSpPr>
        <p:spPr>
          <a:xfrm>
            <a:off x="1045086" y="1188000"/>
            <a:ext cx="10917527" cy="699922"/>
          </a:xfrm>
          <a:prstGeom prst="rect">
            <a:avLst/>
          </a:prstGeom>
          <a:noFill/>
        </p:spPr>
        <p:txBody>
          <a:bodyPr lIns="0" tIns="0" rIns="0" bIns="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4400" b="1" cap="none" spc="-60" dirty="0">
                <a:solidFill>
                  <a:srgbClr val="0C2544"/>
                </a:solidFill>
                <a:latin typeface="Arial Nova Cond" panose="020B0506020202020204" pitchFamily="34" charset="0"/>
              </a:rPr>
              <a:t>SO WIRD ES EIN DIGITALER ARBEITSPLATZ</a:t>
            </a:r>
          </a:p>
        </p:txBody>
      </p:sp>
      <p:sp>
        <p:nvSpPr>
          <p:cNvPr id="29" name="Rechteck: abgerundete Ecken 28">
            <a:extLst>
              <a:ext uri="{FF2B5EF4-FFF2-40B4-BE49-F238E27FC236}">
                <a16:creationId xmlns:a16="http://schemas.microsoft.com/office/drawing/2014/main" id="{7442AE43-70C8-E01C-066C-555C494C0B20}"/>
              </a:ext>
            </a:extLst>
          </p:cNvPr>
          <p:cNvSpPr/>
          <p:nvPr/>
        </p:nvSpPr>
        <p:spPr>
          <a:xfrm>
            <a:off x="1045088" y="692996"/>
            <a:ext cx="2005229" cy="363230"/>
          </a:xfrm>
          <a:prstGeom prst="roundRect">
            <a:avLst>
              <a:gd name="adj" fmla="val 6564"/>
            </a:avLst>
          </a:prstGeom>
          <a:gradFill>
            <a:gsLst>
              <a:gs pos="40000">
                <a:srgbClr val="F46F0D"/>
              </a:gs>
              <a:gs pos="100000">
                <a:srgbClr val="F59B0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bIns="36000" rtlCol="0" anchor="ctr">
            <a:spAutoFit/>
          </a:bodyPr>
          <a:lstStyle/>
          <a:p>
            <a:r>
              <a:rPr lang="de-DE" b="1" dirty="0">
                <a:solidFill>
                  <a:schemeClr val="bg1"/>
                </a:solidFill>
                <a:latin typeface="Arial Nova Cond" panose="020B0506020202020204" pitchFamily="34" charset="0"/>
              </a:rPr>
              <a:t>STARFACE Portfolio</a:t>
            </a:r>
          </a:p>
        </p:txBody>
      </p:sp>
      <p:grpSp>
        <p:nvGrpSpPr>
          <p:cNvPr id="11" name="Gruppieren 10">
            <a:extLst>
              <a:ext uri="{FF2B5EF4-FFF2-40B4-BE49-F238E27FC236}">
                <a16:creationId xmlns:a16="http://schemas.microsoft.com/office/drawing/2014/main" id="{A3C0BBEC-6F5F-45AA-8406-73B0CCA7FFC4}"/>
              </a:ext>
            </a:extLst>
          </p:cNvPr>
          <p:cNvGrpSpPr/>
          <p:nvPr/>
        </p:nvGrpSpPr>
        <p:grpSpPr>
          <a:xfrm>
            <a:off x="1045086" y="2185635"/>
            <a:ext cx="9640666" cy="2952398"/>
            <a:chOff x="1520443" y="2185635"/>
            <a:chExt cx="9640666" cy="2952398"/>
          </a:xfrm>
        </p:grpSpPr>
        <p:sp>
          <p:nvSpPr>
            <p:cNvPr id="247" name="Ellipse 246">
              <a:extLst>
                <a:ext uri="{FF2B5EF4-FFF2-40B4-BE49-F238E27FC236}">
                  <a16:creationId xmlns:a16="http://schemas.microsoft.com/office/drawing/2014/main" id="{D935D6A9-0BC2-436A-AC78-10431A385737}"/>
                </a:ext>
              </a:extLst>
            </p:cNvPr>
            <p:cNvSpPr/>
            <p:nvPr/>
          </p:nvSpPr>
          <p:spPr>
            <a:xfrm>
              <a:off x="5882951" y="3190772"/>
              <a:ext cx="140028" cy="1400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abgerundete Ecken 86">
              <a:extLst>
                <a:ext uri="{FF2B5EF4-FFF2-40B4-BE49-F238E27FC236}">
                  <a16:creationId xmlns:a16="http://schemas.microsoft.com/office/drawing/2014/main" id="{D2C4A6E7-7476-4DA3-8DA3-29021382E28D}"/>
                </a:ext>
              </a:extLst>
            </p:cNvPr>
            <p:cNvSpPr/>
            <p:nvPr/>
          </p:nvSpPr>
          <p:spPr>
            <a:xfrm>
              <a:off x="6439788" y="2838911"/>
              <a:ext cx="2062173"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App (Desktop/Mobile)</a:t>
              </a:r>
            </a:p>
          </p:txBody>
        </p:sp>
        <p:sp>
          <p:nvSpPr>
            <p:cNvPr id="57" name="Inhaltsplatzhalter 4">
              <a:extLst>
                <a:ext uri="{FF2B5EF4-FFF2-40B4-BE49-F238E27FC236}">
                  <a16:creationId xmlns:a16="http://schemas.microsoft.com/office/drawing/2014/main" id="{2BFA99E4-C42D-45F4-BC4E-7E4577451C3D}"/>
                </a:ext>
              </a:extLst>
            </p:cNvPr>
            <p:cNvSpPr txBox="1">
              <a:spLocks/>
            </p:cNvSpPr>
            <p:nvPr/>
          </p:nvSpPr>
          <p:spPr>
            <a:xfrm>
              <a:off x="3978812" y="2185635"/>
              <a:ext cx="1899741" cy="504000"/>
            </a:xfrm>
            <a:prstGeom prst="rect">
              <a:avLst/>
            </a:prstGeom>
            <a:noFill/>
            <a:effectLst/>
          </p:spPr>
          <p:txBody>
            <a:bodyPr lIns="0" tIns="108000" rIns="0" bIns="7200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1600"/>
                </a:spcBef>
                <a:buClr>
                  <a:srgbClr val="F59B00"/>
                </a:buClr>
                <a:buSzPct val="200000"/>
              </a:pPr>
              <a:r>
                <a:rPr lang="de-DE" sz="2400" b="1" cap="none" spc="-50" dirty="0">
                  <a:solidFill>
                    <a:srgbClr val="0C2544"/>
                  </a:solidFill>
                  <a:latin typeface="Arial Nova Cond" panose="020B0506020202020204" pitchFamily="34" charset="0"/>
                </a:rPr>
                <a:t>Betriebsart</a:t>
              </a:r>
              <a:endParaRPr lang="en-US" sz="2400" b="1" cap="none" spc="-50" dirty="0">
                <a:solidFill>
                  <a:srgbClr val="0C2544"/>
                </a:solidFill>
                <a:latin typeface="Arial Nova Cond" panose="020B0506020202020204" pitchFamily="34" charset="0"/>
              </a:endParaRPr>
            </a:p>
          </p:txBody>
        </p:sp>
        <p:sp>
          <p:nvSpPr>
            <p:cNvPr id="58" name="Inhaltsplatzhalter 4">
              <a:extLst>
                <a:ext uri="{FF2B5EF4-FFF2-40B4-BE49-F238E27FC236}">
                  <a16:creationId xmlns:a16="http://schemas.microsoft.com/office/drawing/2014/main" id="{21405125-D0A3-4958-AC72-C14C9D573024}"/>
                </a:ext>
              </a:extLst>
            </p:cNvPr>
            <p:cNvSpPr txBox="1">
              <a:spLocks/>
            </p:cNvSpPr>
            <p:nvPr/>
          </p:nvSpPr>
          <p:spPr>
            <a:xfrm>
              <a:off x="6439789" y="2185635"/>
              <a:ext cx="2360660" cy="504000"/>
            </a:xfrm>
            <a:prstGeom prst="rect">
              <a:avLst/>
            </a:prstGeom>
            <a:noFill/>
            <a:effectLst/>
          </p:spPr>
          <p:txBody>
            <a:bodyPr lIns="0" tIns="108000" rIns="0" bIns="7200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1600"/>
                </a:spcBef>
                <a:buClr>
                  <a:srgbClr val="F59B00"/>
                </a:buClr>
                <a:buSzPct val="200000"/>
              </a:pPr>
              <a:r>
                <a:rPr lang="de-DE" sz="2400" b="1" cap="none" spc="-50" dirty="0">
                  <a:solidFill>
                    <a:srgbClr val="0C2544"/>
                  </a:solidFill>
                  <a:latin typeface="Arial Nova Cond" panose="020B0506020202020204" pitchFamily="34" charset="0"/>
                </a:rPr>
                <a:t>Nutzung</a:t>
              </a:r>
              <a:endParaRPr lang="en-US" sz="2400" b="1" cap="none" spc="-50" dirty="0">
                <a:solidFill>
                  <a:srgbClr val="0C2544"/>
                </a:solidFill>
                <a:latin typeface="Arial Nova Cond" panose="020B0506020202020204" pitchFamily="34" charset="0"/>
              </a:endParaRPr>
            </a:p>
          </p:txBody>
        </p:sp>
        <p:sp>
          <p:nvSpPr>
            <p:cNvPr id="89" name="Rechteck: abgerundete Ecken 88">
              <a:extLst>
                <a:ext uri="{FF2B5EF4-FFF2-40B4-BE49-F238E27FC236}">
                  <a16:creationId xmlns:a16="http://schemas.microsoft.com/office/drawing/2014/main" id="{6F051CF8-2F23-45F0-8B71-1DE441C51DA1}"/>
                </a:ext>
              </a:extLst>
            </p:cNvPr>
            <p:cNvSpPr/>
            <p:nvPr/>
          </p:nvSpPr>
          <p:spPr>
            <a:xfrm>
              <a:off x="6439788" y="3274460"/>
              <a:ext cx="2062173"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Tisch-Telefone</a:t>
              </a:r>
            </a:p>
          </p:txBody>
        </p:sp>
        <p:sp>
          <p:nvSpPr>
            <p:cNvPr id="59" name="Rechteck: abgerundete Ecken 58">
              <a:extLst>
                <a:ext uri="{FF2B5EF4-FFF2-40B4-BE49-F238E27FC236}">
                  <a16:creationId xmlns:a16="http://schemas.microsoft.com/office/drawing/2014/main" id="{76F3ABC3-5A0F-49C0-A41D-929B88009F4D}"/>
                </a:ext>
              </a:extLst>
            </p:cNvPr>
            <p:cNvSpPr/>
            <p:nvPr/>
          </p:nvSpPr>
          <p:spPr>
            <a:xfrm>
              <a:off x="6431536" y="3710009"/>
              <a:ext cx="2078676"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Fax</a:t>
              </a:r>
              <a:endParaRPr lang="de-DE" sz="1100" dirty="0">
                <a:solidFill>
                  <a:schemeClr val="bg1"/>
                </a:solidFill>
                <a:latin typeface="Arial Nova Cond" panose="020B0506020202020204" pitchFamily="34" charset="0"/>
              </a:endParaRPr>
            </a:p>
          </p:txBody>
        </p:sp>
        <p:sp>
          <p:nvSpPr>
            <p:cNvPr id="43" name="Rechteck: abgerundete Ecken 42">
              <a:extLst>
                <a:ext uri="{FF2B5EF4-FFF2-40B4-BE49-F238E27FC236}">
                  <a16:creationId xmlns:a16="http://schemas.microsoft.com/office/drawing/2014/main" id="{482F19EF-A654-4BDE-888F-5561B066FE43}"/>
                </a:ext>
              </a:extLst>
            </p:cNvPr>
            <p:cNvSpPr/>
            <p:nvPr/>
          </p:nvSpPr>
          <p:spPr>
            <a:xfrm>
              <a:off x="6431536" y="4145558"/>
              <a:ext cx="2078676"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Call Center </a:t>
              </a:r>
              <a:r>
                <a:rPr lang="de-DE" sz="1100" dirty="0">
                  <a:solidFill>
                    <a:schemeClr val="bg1"/>
                  </a:solidFill>
                  <a:latin typeface="Arial Nova Cond" panose="020B0506020202020204" pitchFamily="34" charset="0"/>
                </a:rPr>
                <a:t>(</a:t>
              </a:r>
              <a:r>
                <a:rPr lang="de-DE" sz="1100" dirty="0" err="1">
                  <a:solidFill>
                    <a:schemeClr val="bg1"/>
                  </a:solidFill>
                  <a:latin typeface="Arial Nova Cond" panose="020B0506020202020204" pitchFamily="34" charset="0"/>
                </a:rPr>
                <a:t>iQueue</a:t>
              </a:r>
              <a:r>
                <a:rPr lang="de-DE" sz="1100" dirty="0">
                  <a:solidFill>
                    <a:schemeClr val="bg1"/>
                  </a:solidFill>
                  <a:latin typeface="Arial Nova Cond" panose="020B0506020202020204" pitchFamily="34" charset="0"/>
                </a:rPr>
                <a:t>)</a:t>
              </a:r>
            </a:p>
          </p:txBody>
        </p:sp>
        <p:sp>
          <p:nvSpPr>
            <p:cNvPr id="225" name="Rechteck: abgerundete Ecken 224">
              <a:extLst>
                <a:ext uri="{FF2B5EF4-FFF2-40B4-BE49-F238E27FC236}">
                  <a16:creationId xmlns:a16="http://schemas.microsoft.com/office/drawing/2014/main" id="{C048EF1E-B17F-40E3-BBD6-7187AEBFE8C8}"/>
                </a:ext>
              </a:extLst>
            </p:cNvPr>
            <p:cNvSpPr/>
            <p:nvPr/>
          </p:nvSpPr>
          <p:spPr>
            <a:xfrm>
              <a:off x="8800449" y="2838914"/>
              <a:ext cx="2069419"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Module</a:t>
              </a:r>
            </a:p>
          </p:txBody>
        </p:sp>
        <p:sp>
          <p:nvSpPr>
            <p:cNvPr id="183" name="Rechteck: abgerundete Ecken 182">
              <a:extLst>
                <a:ext uri="{FF2B5EF4-FFF2-40B4-BE49-F238E27FC236}">
                  <a16:creationId xmlns:a16="http://schemas.microsoft.com/office/drawing/2014/main" id="{017508D6-344B-4E25-BE32-64A7213317D6}"/>
                </a:ext>
              </a:extLst>
            </p:cNvPr>
            <p:cNvSpPr/>
            <p:nvPr/>
          </p:nvSpPr>
          <p:spPr>
            <a:xfrm>
              <a:off x="8812324" y="3274463"/>
              <a:ext cx="2054926"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Integrationen</a:t>
              </a:r>
              <a:endParaRPr lang="de-DE" sz="1100" b="1" dirty="0">
                <a:solidFill>
                  <a:schemeClr val="bg1"/>
                </a:solidFill>
                <a:latin typeface="Arial Nova Cond" panose="020B0506020202020204" pitchFamily="34" charset="0"/>
              </a:endParaRPr>
            </a:p>
          </p:txBody>
        </p:sp>
        <p:sp>
          <p:nvSpPr>
            <p:cNvPr id="61" name="Rechteck: abgerundete Ecken 60">
              <a:extLst>
                <a:ext uri="{FF2B5EF4-FFF2-40B4-BE49-F238E27FC236}">
                  <a16:creationId xmlns:a16="http://schemas.microsoft.com/office/drawing/2014/main" id="{967E118B-C35F-4399-BFD5-A080E447189F}"/>
                </a:ext>
              </a:extLst>
            </p:cNvPr>
            <p:cNvSpPr/>
            <p:nvPr/>
          </p:nvSpPr>
          <p:spPr>
            <a:xfrm>
              <a:off x="8800449" y="3710012"/>
              <a:ext cx="2078676"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Schnittstellen</a:t>
              </a:r>
              <a:endParaRPr lang="de-DE" sz="1100" dirty="0">
                <a:solidFill>
                  <a:schemeClr val="bg1"/>
                </a:solidFill>
                <a:latin typeface="Arial Nova Cond" panose="020B0506020202020204" pitchFamily="34" charset="0"/>
              </a:endParaRPr>
            </a:p>
          </p:txBody>
        </p:sp>
        <p:sp>
          <p:nvSpPr>
            <p:cNvPr id="102" name="Rechteck: abgerundete Ecken 101">
              <a:extLst>
                <a:ext uri="{FF2B5EF4-FFF2-40B4-BE49-F238E27FC236}">
                  <a16:creationId xmlns:a16="http://schemas.microsoft.com/office/drawing/2014/main" id="{6186265D-197C-4819-B29E-468728273DCF}"/>
                </a:ext>
              </a:extLst>
            </p:cNvPr>
            <p:cNvSpPr/>
            <p:nvPr/>
          </p:nvSpPr>
          <p:spPr>
            <a:xfrm>
              <a:off x="8808700" y="4145561"/>
              <a:ext cx="2062173"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Gateways</a:t>
              </a:r>
            </a:p>
          </p:txBody>
        </p:sp>
        <p:sp>
          <p:nvSpPr>
            <p:cNvPr id="9" name="Rechteck: abgerundete Ecken 8">
              <a:extLst>
                <a:ext uri="{FF2B5EF4-FFF2-40B4-BE49-F238E27FC236}">
                  <a16:creationId xmlns:a16="http://schemas.microsoft.com/office/drawing/2014/main" id="{366708F1-8260-4AD6-9EF9-0A0CDE560101}"/>
                </a:ext>
              </a:extLst>
            </p:cNvPr>
            <p:cNvSpPr/>
            <p:nvPr/>
          </p:nvSpPr>
          <p:spPr>
            <a:xfrm>
              <a:off x="3978812" y="2838911"/>
              <a:ext cx="2062800"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Cloud</a:t>
              </a:r>
            </a:p>
          </p:txBody>
        </p:sp>
        <p:sp>
          <p:nvSpPr>
            <p:cNvPr id="10" name="Rechteck: abgerundete Ecken 9">
              <a:extLst>
                <a:ext uri="{FF2B5EF4-FFF2-40B4-BE49-F238E27FC236}">
                  <a16:creationId xmlns:a16="http://schemas.microsoft.com/office/drawing/2014/main" id="{431AB895-DF78-473B-85BE-BD29A397E3E1}"/>
                </a:ext>
              </a:extLst>
            </p:cNvPr>
            <p:cNvSpPr/>
            <p:nvPr/>
          </p:nvSpPr>
          <p:spPr>
            <a:xfrm>
              <a:off x="3978812" y="3274585"/>
              <a:ext cx="2062800"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Virtual </a:t>
              </a:r>
              <a:r>
                <a:rPr lang="de-DE" sz="1400" b="1" dirty="0" err="1">
                  <a:solidFill>
                    <a:schemeClr val="bg1"/>
                  </a:solidFill>
                  <a:latin typeface="Arial Nova Cond" panose="020B0506020202020204" pitchFamily="34" charset="0"/>
                </a:rPr>
                <a:t>Machine</a:t>
              </a:r>
              <a:endParaRPr lang="de-DE" sz="1400" b="1" dirty="0">
                <a:solidFill>
                  <a:schemeClr val="bg1"/>
                </a:solidFill>
                <a:latin typeface="Arial Nova Cond" panose="020B0506020202020204" pitchFamily="34" charset="0"/>
              </a:endParaRPr>
            </a:p>
          </p:txBody>
        </p:sp>
        <p:sp>
          <p:nvSpPr>
            <p:cNvPr id="8" name="Rechteck: abgerundete Ecken 7">
              <a:extLst>
                <a:ext uri="{FF2B5EF4-FFF2-40B4-BE49-F238E27FC236}">
                  <a16:creationId xmlns:a16="http://schemas.microsoft.com/office/drawing/2014/main" id="{B04CE4F7-FFF6-4FB2-84A6-AD14283CA4F8}"/>
                </a:ext>
              </a:extLst>
            </p:cNvPr>
            <p:cNvSpPr/>
            <p:nvPr/>
          </p:nvSpPr>
          <p:spPr>
            <a:xfrm>
              <a:off x="3978814" y="3710009"/>
              <a:ext cx="2062800"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Appliances</a:t>
              </a:r>
            </a:p>
          </p:txBody>
        </p:sp>
        <p:sp>
          <p:nvSpPr>
            <p:cNvPr id="17" name="Inhaltsplatzhalter 4">
              <a:extLst>
                <a:ext uri="{FF2B5EF4-FFF2-40B4-BE49-F238E27FC236}">
                  <a16:creationId xmlns:a16="http://schemas.microsoft.com/office/drawing/2014/main" id="{7F782E79-0416-D6A8-E239-94D56D41253C}"/>
                </a:ext>
              </a:extLst>
            </p:cNvPr>
            <p:cNvSpPr txBox="1">
              <a:spLocks/>
            </p:cNvSpPr>
            <p:nvPr/>
          </p:nvSpPr>
          <p:spPr>
            <a:xfrm>
              <a:off x="1520443" y="2185635"/>
              <a:ext cx="1899741" cy="504000"/>
            </a:xfrm>
            <a:prstGeom prst="rect">
              <a:avLst/>
            </a:prstGeom>
            <a:noFill/>
            <a:effectLst/>
          </p:spPr>
          <p:txBody>
            <a:bodyPr lIns="0" tIns="108000" rIns="0" bIns="7200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1600"/>
                </a:spcBef>
                <a:buClr>
                  <a:srgbClr val="F59B00"/>
                </a:buClr>
                <a:buSzPct val="200000"/>
              </a:pPr>
              <a:r>
                <a:rPr lang="de-DE" sz="2400" b="1" cap="none" spc="-50" dirty="0">
                  <a:solidFill>
                    <a:srgbClr val="0C2544"/>
                  </a:solidFill>
                  <a:latin typeface="Arial Nova Cond" panose="020B0506020202020204" pitchFamily="34" charset="0"/>
                </a:rPr>
                <a:t>Services</a:t>
              </a:r>
              <a:endParaRPr lang="en-US" sz="2400" b="1" cap="none" spc="-50" dirty="0">
                <a:solidFill>
                  <a:srgbClr val="0C2544"/>
                </a:solidFill>
                <a:latin typeface="Arial Nova Cond" panose="020B0506020202020204" pitchFamily="34" charset="0"/>
              </a:endParaRPr>
            </a:p>
          </p:txBody>
        </p:sp>
        <p:sp>
          <p:nvSpPr>
            <p:cNvPr id="22" name="Rechteck: abgerundete Ecken 21">
              <a:extLst>
                <a:ext uri="{FF2B5EF4-FFF2-40B4-BE49-F238E27FC236}">
                  <a16:creationId xmlns:a16="http://schemas.microsoft.com/office/drawing/2014/main" id="{A1A18633-C6BD-8AB2-26E6-38F8F7E059D9}"/>
                </a:ext>
              </a:extLst>
            </p:cNvPr>
            <p:cNvSpPr/>
            <p:nvPr/>
          </p:nvSpPr>
          <p:spPr>
            <a:xfrm>
              <a:off x="1520443" y="2838911"/>
              <a:ext cx="2062800"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SIP TRUNK</a:t>
              </a:r>
            </a:p>
          </p:txBody>
        </p:sp>
        <p:sp>
          <p:nvSpPr>
            <p:cNvPr id="21" name="Rechteck: abgerundete Ecken 20">
              <a:extLst>
                <a:ext uri="{FF2B5EF4-FFF2-40B4-BE49-F238E27FC236}">
                  <a16:creationId xmlns:a16="http://schemas.microsoft.com/office/drawing/2014/main" id="{F50BEAC9-620C-D19B-CE5D-6EA429044D7F}"/>
                </a:ext>
              </a:extLst>
            </p:cNvPr>
            <p:cNvSpPr/>
            <p:nvPr/>
          </p:nvSpPr>
          <p:spPr>
            <a:xfrm>
              <a:off x="1520443" y="3274460"/>
              <a:ext cx="2062800"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400" b="1" dirty="0">
                  <a:solidFill>
                    <a:schemeClr val="bg1"/>
                  </a:solidFill>
                  <a:latin typeface="Arial Nova Cond" panose="020B0506020202020204" pitchFamily="34" charset="0"/>
                </a:rPr>
                <a:t>DSL-ANSCHLUSS</a:t>
              </a:r>
            </a:p>
          </p:txBody>
        </p:sp>
        <p:sp>
          <p:nvSpPr>
            <p:cNvPr id="2" name="Inhaltsplatzhalter 4">
              <a:extLst>
                <a:ext uri="{FF2B5EF4-FFF2-40B4-BE49-F238E27FC236}">
                  <a16:creationId xmlns:a16="http://schemas.microsoft.com/office/drawing/2014/main" id="{0B682EEA-91A3-B6AA-ED51-F70F70FDBE97}"/>
                </a:ext>
              </a:extLst>
            </p:cNvPr>
            <p:cNvSpPr txBox="1">
              <a:spLocks/>
            </p:cNvSpPr>
            <p:nvPr/>
          </p:nvSpPr>
          <p:spPr>
            <a:xfrm>
              <a:off x="8800449" y="2185635"/>
              <a:ext cx="2360660" cy="504000"/>
            </a:xfrm>
            <a:prstGeom prst="rect">
              <a:avLst/>
            </a:prstGeom>
            <a:noFill/>
            <a:effectLst/>
          </p:spPr>
          <p:txBody>
            <a:bodyPr lIns="0" tIns="108000" rIns="0" bIns="72000" anchor="t" anchorCtr="0">
              <a:scene3d>
                <a:camera prst="orthographicFront">
                  <a:rot lat="0" lon="0" rev="0"/>
                </a:camera>
                <a:lightRig rig="threePt" dir="t"/>
              </a:scene3d>
            </a:bodyPr>
            <a:lstStyle>
              <a:lvl1pPr marL="0" indent="0" algn="l" defTabSz="914400" rtl="0" eaLnBrk="1" latinLnBrk="0" hangingPunct="1">
                <a:lnSpc>
                  <a:spcPct val="100000"/>
                </a:lnSpc>
                <a:spcBef>
                  <a:spcPts val="1000"/>
                </a:spcBef>
                <a:buFont typeface="Arial" panose="020B0604020202020204" pitchFamily="34" charset="0"/>
                <a:buNone/>
                <a:defRPr sz="4500" kern="1200" cap="all" spc="0" baseline="0">
                  <a:solidFill>
                    <a:schemeClr val="bg1"/>
                  </a:solidFill>
                  <a:latin typeface="Montserrat" panose="000005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8000" kern="1200">
                  <a:solidFill>
                    <a:schemeClr val="bg1"/>
                  </a:solidFill>
                  <a:latin typeface="Montserrat Extra Bold" panose="000009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1600"/>
                </a:spcBef>
                <a:buClr>
                  <a:srgbClr val="F59B00"/>
                </a:buClr>
                <a:buSzPct val="200000"/>
              </a:pPr>
              <a:r>
                <a:rPr lang="de-DE" sz="2400" b="1" cap="none" spc="-50" dirty="0">
                  <a:solidFill>
                    <a:srgbClr val="0C2544"/>
                  </a:solidFill>
                  <a:latin typeface="Arial Nova Cond" panose="020B0506020202020204" pitchFamily="34" charset="0"/>
                </a:rPr>
                <a:t>Flexibilität</a:t>
              </a:r>
              <a:endParaRPr lang="en-US" sz="2400" b="1" cap="none" spc="-50" dirty="0">
                <a:solidFill>
                  <a:srgbClr val="0C2544"/>
                </a:solidFill>
                <a:latin typeface="Arial Nova Cond" panose="020B0506020202020204" pitchFamily="34" charset="0"/>
              </a:endParaRPr>
            </a:p>
          </p:txBody>
        </p:sp>
        <p:sp>
          <p:nvSpPr>
            <p:cNvPr id="5" name="Rechteck: abgerundete Ecken 4">
              <a:extLst>
                <a:ext uri="{FF2B5EF4-FFF2-40B4-BE49-F238E27FC236}">
                  <a16:creationId xmlns:a16="http://schemas.microsoft.com/office/drawing/2014/main" id="{02BD20E4-C746-4077-DA29-69609D463018}"/>
                </a:ext>
              </a:extLst>
            </p:cNvPr>
            <p:cNvSpPr/>
            <p:nvPr/>
          </p:nvSpPr>
          <p:spPr>
            <a:xfrm>
              <a:off x="8808700" y="4581110"/>
              <a:ext cx="2062173" cy="351861"/>
            </a:xfrm>
            <a:prstGeom prst="roundRect">
              <a:avLst>
                <a:gd name="adj" fmla="val 5022"/>
              </a:avLst>
            </a:prstGeom>
            <a:gradFill>
              <a:gsLst>
                <a:gs pos="100000">
                  <a:srgbClr val="F59B0A"/>
                </a:gs>
                <a:gs pos="39000">
                  <a:srgbClr val="F46F0D"/>
                </a:gs>
              </a:gsLst>
              <a:lin ang="0" scaled="0"/>
            </a:gradFill>
            <a:ln>
              <a:noFill/>
            </a:ln>
            <a:effectLst>
              <a:outerShdw blurRad="4445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44000" rtlCol="0" anchor="ctr"/>
            <a:lstStyle/>
            <a:p>
              <a:r>
                <a:rPr lang="de-DE" sz="1100" b="1" dirty="0">
                  <a:solidFill>
                    <a:schemeClr val="bg1"/>
                  </a:solidFill>
                  <a:latin typeface="Arial Nova Cond" panose="020B0506020202020204" pitchFamily="34" charset="0"/>
                </a:rPr>
                <a:t>Windows, Mac, iOS, Android</a:t>
              </a:r>
            </a:p>
          </p:txBody>
        </p:sp>
        <p:pic>
          <p:nvPicPr>
            <p:cNvPr id="13" name="Grafik 12">
              <a:extLst>
                <a:ext uri="{FF2B5EF4-FFF2-40B4-BE49-F238E27FC236}">
                  <a16:creationId xmlns:a16="http://schemas.microsoft.com/office/drawing/2014/main" id="{51B47944-0F10-87F5-7578-3B1C795D4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00000">
              <a:off x="4497114" y="4257038"/>
              <a:ext cx="863137" cy="880995"/>
            </a:xfrm>
            <a:prstGeom prst="rect">
              <a:avLst/>
            </a:prstGeom>
            <a:effectLst/>
          </p:spPr>
        </p:pic>
      </p:grpSp>
    </p:spTree>
    <p:extLst>
      <p:ext uri="{BB962C8B-B14F-4D97-AF65-F5344CB8AC3E}">
        <p14:creationId xmlns:p14="http://schemas.microsoft.com/office/powerpoint/2010/main" val="613783691"/>
      </p:ext>
    </p:extLst>
  </p:cSld>
  <p:clrMapOvr>
    <a:masterClrMapping/>
  </p:clrMapOvr>
</p:sld>
</file>

<file path=ppt/theme/theme1.xml><?xml version="1.0" encoding="utf-8"?>
<a:theme xmlns:a="http://schemas.openxmlformats.org/drawingml/2006/main" name="Gestaltungsraster">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RFAC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staltungsraster">
  <a:themeElements>
    <a:clrScheme name="Benutzerdefiniert 1">
      <a:dk1>
        <a:srgbClr val="0C2544"/>
      </a:dk1>
      <a:lt1>
        <a:sysClr val="window" lastClr="FFFFFF"/>
      </a:lt1>
      <a:dk2>
        <a:srgbClr val="0C2544"/>
      </a:dk2>
      <a:lt2>
        <a:srgbClr val="E7E6E6"/>
      </a:lt2>
      <a:accent1>
        <a:srgbClr val="F59B00"/>
      </a:accent1>
      <a:accent2>
        <a:srgbClr val="ED7D31"/>
      </a:accent2>
      <a:accent3>
        <a:srgbClr val="A5A5A5"/>
      </a:accent3>
      <a:accent4>
        <a:srgbClr val="FFC000"/>
      </a:accent4>
      <a:accent5>
        <a:srgbClr val="4472C4"/>
      </a:accent5>
      <a:accent6>
        <a:srgbClr val="70AD47"/>
      </a:accent6>
      <a:hlink>
        <a:srgbClr val="F59B00"/>
      </a:hlink>
      <a:folHlink>
        <a:srgbClr val="ED7D31"/>
      </a:folHlink>
    </a:clrScheme>
    <a:fontScheme name="STARFACE Font">
      <a:majorFont>
        <a:latin typeface="Arial Nova"/>
        <a:ea typeface=""/>
        <a:cs typeface=""/>
      </a:majorFont>
      <a:minorFont>
        <a:latin typeface="Arial Nov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FACE-Basisfolien" id="{8600CA7B-BEBC-4EF9-A701-EACECE7A6B59}" vid="{762BB08A-C57F-4533-9D45-A5E44AC0B8B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8F9DE17A661B64DB467084E39B35558" ma:contentTypeVersion="0" ma:contentTypeDescription="Ein neues Dokument erstellen." ma:contentTypeScope="" ma:versionID="182b25cce2b6c9adcd64d53dc75415c1">
  <xsd:schema xmlns:xsd="http://www.w3.org/2001/XMLSchema" xmlns:xs="http://www.w3.org/2001/XMLSchema" xmlns:p="http://schemas.microsoft.com/office/2006/metadata/properties" targetNamespace="http://schemas.microsoft.com/office/2006/metadata/properties" ma:root="true" ma:fieldsID="d91ae4f79e3ead3714d65b1a9c9028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42A95-2420-499D-B636-6C8027E1F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2D9EE4C-6D74-49C3-A358-51C77F07034D}">
  <ds:schemaRefs>
    <ds:schemaRef ds:uri="http://schemas.microsoft.com/office/2006/documentManagement/types"/>
    <ds:schemaRef ds:uri="http://schemas.microsoft.com/office/2006/metadata/properties"/>
    <ds:schemaRef ds:uri="http://purl.org/dc/terms/"/>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31BB50A-1971-484B-AA53-7258D5D563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1850</Words>
  <Application>Microsoft Office PowerPoint</Application>
  <PresentationFormat>Breitbild</PresentationFormat>
  <Paragraphs>334</Paragraphs>
  <Slides>32</Slides>
  <Notes>27</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32</vt:i4>
      </vt:variant>
    </vt:vector>
  </HeadingPairs>
  <TitlesOfParts>
    <vt:vector size="44" baseType="lpstr">
      <vt:lpstr>Arial</vt:lpstr>
      <vt:lpstr>Arial Nova</vt:lpstr>
      <vt:lpstr>Arial Nova Cond</vt:lpstr>
      <vt:lpstr>Calibri</vt:lpstr>
      <vt:lpstr>Proxima Nova</vt:lpstr>
      <vt:lpstr>Roboto</vt:lpstr>
      <vt:lpstr>Times New Roman</vt:lpstr>
      <vt:lpstr>Univers</vt:lpstr>
      <vt:lpstr>Wingdings</vt:lpstr>
      <vt:lpstr>Wingdings 3</vt:lpstr>
      <vt:lpstr>Gestaltungsraster</vt:lpstr>
      <vt:lpstr>1_Gestaltungsraster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Eric Havelka</dc:creator>
  <cp:lastModifiedBy>Felizian Scharer</cp:lastModifiedBy>
  <cp:revision>1655</cp:revision>
  <cp:lastPrinted>2020-11-23T13:52:58Z</cp:lastPrinted>
  <dcterms:created xsi:type="dcterms:W3CDTF">2014-09-11T08:37:22Z</dcterms:created>
  <dcterms:modified xsi:type="dcterms:W3CDTF">2023-03-14T14:15:12Z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0x01010098F9DE17A661B64DB467084E39B35558</vt:lpwstr>
  </property>
</Properties>
</file>